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3"/>
    <p:sldMasterId id="2147483656" r:id="rId4"/>
    <p:sldMasterId id="2147483665" r:id="rId5"/>
    <p:sldMasterId id="2147483674" r:id="rId6"/>
  </p:sldMasterIdLst>
  <p:notesMasterIdLst>
    <p:notesMasterId r:id="rId29"/>
  </p:notesMasterIdLst>
  <p:sldIdLst>
    <p:sldId id="358" r:id="rId7"/>
    <p:sldId id="359" r:id="rId8"/>
    <p:sldId id="284" r:id="rId9"/>
    <p:sldId id="351" r:id="rId10"/>
    <p:sldId id="334" r:id="rId11"/>
    <p:sldId id="345" r:id="rId12"/>
    <p:sldId id="346" r:id="rId13"/>
    <p:sldId id="347" r:id="rId14"/>
    <p:sldId id="342" r:id="rId15"/>
    <p:sldId id="356" r:id="rId16"/>
    <p:sldId id="349" r:id="rId17"/>
    <p:sldId id="350" r:id="rId18"/>
    <p:sldId id="340" r:id="rId19"/>
    <p:sldId id="341" r:id="rId20"/>
    <p:sldId id="352" r:id="rId21"/>
    <p:sldId id="353" r:id="rId22"/>
    <p:sldId id="354" r:id="rId23"/>
    <p:sldId id="355" r:id="rId24"/>
    <p:sldId id="343" r:id="rId25"/>
    <p:sldId id="344" r:id="rId26"/>
    <p:sldId id="360" r:id="rId27"/>
    <p:sldId id="357" r:id="rId28"/>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ris Khamis"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529C"/>
    <a:srgbClr val="060606"/>
    <a:srgbClr val="EF404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41" autoAdjust="0"/>
    <p:restoredTop sz="84725" autoAdjust="0"/>
  </p:normalViewPr>
  <p:slideViewPr>
    <p:cSldViewPr snapToGrid="0" snapToObjects="1">
      <p:cViewPr varScale="1">
        <p:scale>
          <a:sx n="98" d="100"/>
          <a:sy n="98" d="100"/>
        </p:scale>
        <p:origin x="2364"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1.xml"/><Relationship Id="rId21" Type="http://schemas.openxmlformats.org/officeDocument/2006/relationships/slide" Target="slides/slide15.xml"/><Relationship Id="rId34"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4.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viewProps" Target="viewProps.xml"/><Relationship Id="rId5" Type="http://schemas.openxmlformats.org/officeDocument/2006/relationships/slideMaster" Target="slideMasters/slideMaster3.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presProps" Target="presProps.xml"/><Relationship Id="rId4" Type="http://schemas.openxmlformats.org/officeDocument/2006/relationships/slideMaster" Target="slideMasters/slideMaster2.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819466396317543E-2"/>
          <c:y val="0.11718379670823015"/>
          <c:w val="0.86288815984182066"/>
          <c:h val="0.73116181330132513"/>
        </c:manualLayout>
      </c:layout>
      <c:doughnutChart>
        <c:varyColors val="1"/>
        <c:ser>
          <c:idx val="0"/>
          <c:order val="0"/>
          <c:tx>
            <c:strRef>
              <c:f>Sheet1!$B$1</c:f>
              <c:strCache>
                <c:ptCount val="1"/>
                <c:pt idx="0">
                  <c:v>Column1</c:v>
                </c:pt>
              </c:strCache>
            </c:strRef>
          </c:tx>
          <c:spPr>
            <a:solidFill>
              <a:schemeClr val="accent6">
                <a:lumMod val="75000"/>
              </a:schemeClr>
            </a:solidFill>
            <a:ln w="76200">
              <a:solidFill>
                <a:schemeClr val="bg1"/>
              </a:solidFill>
            </a:ln>
          </c:spPr>
          <c:dPt>
            <c:idx val="0"/>
            <c:bubble3D val="0"/>
            <c:spPr>
              <a:solidFill>
                <a:srgbClr val="C00000"/>
              </a:solidFill>
              <a:ln w="76200">
                <a:solidFill>
                  <a:schemeClr val="bg1"/>
                </a:solidFill>
              </a:ln>
            </c:spPr>
          </c:dPt>
          <c:dPt>
            <c:idx val="1"/>
            <c:bubble3D val="0"/>
          </c:dPt>
          <c:dLbls>
            <c:dLbl>
              <c:idx val="0"/>
              <c:layout>
                <c:manualLayout>
                  <c:x val="-0.19896400248615401"/>
                  <c:y val="7.9446068703006897E-2"/>
                </c:manualLayout>
              </c:layout>
              <c:tx>
                <c:rich>
                  <a:bodyPr/>
                  <a:lstStyle/>
                  <a:p>
                    <a:pPr>
                      <a:defRPr sz="1600" b="1">
                        <a:solidFill>
                          <a:schemeClr val="bg1"/>
                        </a:solidFill>
                        <a:latin typeface="Arial" panose="020B0604020202020204" pitchFamily="34" charset="0"/>
                        <a:cs typeface="Arial" panose="020B0604020202020204" pitchFamily="34" charset="0"/>
                      </a:defRPr>
                    </a:pPr>
                    <a:r>
                      <a:rPr lang="en-US" sz="1600" b="1" dirty="0" smtClean="0">
                        <a:solidFill>
                          <a:schemeClr val="bg1"/>
                        </a:solidFill>
                        <a:latin typeface="Arial" panose="020B0604020202020204" pitchFamily="34" charset="0"/>
                        <a:cs typeface="Arial" panose="020B0604020202020204" pitchFamily="34" charset="0"/>
                      </a:rPr>
                      <a:t>£1.0bn</a:t>
                    </a:r>
                    <a:endParaRPr lang="en-US" sz="1800" b="1" dirty="0">
                      <a:solidFill>
                        <a:schemeClr val="bg1"/>
                      </a:solidFill>
                      <a:latin typeface="Arial" panose="020B0604020202020204" pitchFamily="34" charset="0"/>
                      <a:cs typeface="Arial" panose="020B0604020202020204" pitchFamily="34" charset="0"/>
                    </a:endParaRPr>
                  </a:p>
                </c:rich>
              </c:tx>
              <c:spPr>
                <a:noFill/>
              </c:spP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20851299920483701"/>
                  <c:y val="-0.136578770785656"/>
                </c:manualLayout>
              </c:layout>
              <c:tx>
                <c:rich>
                  <a:bodyPr/>
                  <a:lstStyle/>
                  <a:p>
                    <a:pPr>
                      <a:defRPr sz="1600" b="1">
                        <a:solidFill>
                          <a:schemeClr val="bg1"/>
                        </a:solidFill>
                        <a:latin typeface="Arial" panose="020B0604020202020204" pitchFamily="34" charset="0"/>
                        <a:cs typeface="Arial" panose="020B0604020202020204" pitchFamily="34" charset="0"/>
                      </a:defRPr>
                    </a:pPr>
                    <a:r>
                      <a:rPr lang="en-US" sz="1600" b="1" dirty="0" smtClean="0">
                        <a:solidFill>
                          <a:schemeClr val="bg1"/>
                        </a:solidFill>
                        <a:latin typeface="Arial" panose="020B0604020202020204" pitchFamily="34" charset="0"/>
                        <a:cs typeface="Arial" panose="020B0604020202020204" pitchFamily="34" charset="0"/>
                      </a:rPr>
                      <a:t>£2.2bn</a:t>
                    </a:r>
                    <a:endParaRPr lang="en-US" sz="1800" b="1" dirty="0">
                      <a:solidFill>
                        <a:schemeClr val="bg1"/>
                      </a:solidFill>
                      <a:latin typeface="Arial" panose="020B0604020202020204" pitchFamily="34" charset="0"/>
                      <a:cs typeface="Arial" panose="020B0604020202020204" pitchFamily="34" charset="0"/>
                    </a:endParaRPr>
                  </a:p>
                </c:rich>
              </c:tx>
              <c:spPr>
                <a:noFill/>
              </c:spP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Sheet1!$A$2:$A$3</c:f>
              <c:strCache>
                <c:ptCount val="2"/>
                <c:pt idx="0">
                  <c:v>Controllable budget</c:v>
                </c:pt>
                <c:pt idx="1">
                  <c:v>Uncontrollable budget</c:v>
                </c:pt>
              </c:strCache>
            </c:strRef>
          </c:cat>
          <c:val>
            <c:numRef>
              <c:f>Sheet1!$B$2:$B$3</c:f>
              <c:numCache>
                <c:formatCode>General</c:formatCode>
                <c:ptCount val="2"/>
                <c:pt idx="0">
                  <c:v>1.1000000000000001</c:v>
                </c:pt>
                <c:pt idx="1">
                  <c:v>2.2000000000000002</c:v>
                </c:pt>
              </c:numCache>
            </c:numRef>
          </c:val>
        </c:ser>
        <c:dLbls>
          <c:showLegendKey val="0"/>
          <c:showVal val="0"/>
          <c:showCatName val="0"/>
          <c:showSerName val="0"/>
          <c:showPercent val="0"/>
          <c:showBubbleSize val="0"/>
          <c:showLeaderLines val="0"/>
        </c:dLbls>
        <c:firstSliceAng val="0"/>
        <c:holeSize val="38"/>
      </c:doughnutChart>
    </c:plotArea>
    <c:plotVisOnly val="1"/>
    <c:dispBlanksAs val="gap"/>
    <c:showDLblsOverMax val="0"/>
  </c:chart>
  <c:txPr>
    <a:bodyPr/>
    <a:lstStyle/>
    <a:p>
      <a:pPr>
        <a:defRPr sz="18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819466396317543E-2"/>
          <c:y val="0.11718379670823015"/>
          <c:w val="0.86288815984182066"/>
          <c:h val="0.73116181330132513"/>
        </c:manualLayout>
      </c:layout>
      <c:doughnutChart>
        <c:varyColors val="1"/>
        <c:ser>
          <c:idx val="0"/>
          <c:order val="0"/>
          <c:tx>
            <c:strRef>
              <c:f>Sheet1!$B$1</c:f>
              <c:strCache>
                <c:ptCount val="1"/>
                <c:pt idx="0">
                  <c:v>Column1</c:v>
                </c:pt>
              </c:strCache>
            </c:strRef>
          </c:tx>
          <c:spPr>
            <a:solidFill>
              <a:schemeClr val="accent6">
                <a:lumMod val="75000"/>
              </a:schemeClr>
            </a:solidFill>
            <a:ln w="76200">
              <a:solidFill>
                <a:schemeClr val="bg1"/>
              </a:solidFill>
            </a:ln>
          </c:spPr>
          <c:dPt>
            <c:idx val="0"/>
            <c:bubble3D val="0"/>
            <c:spPr>
              <a:solidFill>
                <a:srgbClr val="C00000"/>
              </a:solidFill>
              <a:ln w="76200">
                <a:solidFill>
                  <a:schemeClr val="bg1"/>
                </a:solidFill>
              </a:ln>
            </c:spPr>
          </c:dPt>
          <c:dPt>
            <c:idx val="1"/>
            <c:bubble3D val="0"/>
          </c:dPt>
          <c:dLbls>
            <c:dLbl>
              <c:idx val="0"/>
              <c:layout>
                <c:manualLayout>
                  <c:x val="-0.19896400248615401"/>
                  <c:y val="7.9446068703006897E-2"/>
                </c:manualLayout>
              </c:layout>
              <c:tx>
                <c:rich>
                  <a:bodyPr/>
                  <a:lstStyle/>
                  <a:p>
                    <a:pPr>
                      <a:defRPr sz="1600" b="1">
                        <a:solidFill>
                          <a:schemeClr val="bg1"/>
                        </a:solidFill>
                        <a:latin typeface="Arial" panose="020B0604020202020204" pitchFamily="34" charset="0"/>
                        <a:cs typeface="Arial" panose="020B0604020202020204" pitchFamily="34" charset="0"/>
                      </a:defRPr>
                    </a:pPr>
                    <a:r>
                      <a:rPr lang="en-US" sz="1600" b="1" dirty="0" smtClean="0">
                        <a:solidFill>
                          <a:schemeClr val="bg1"/>
                        </a:solidFill>
                        <a:latin typeface="Arial" panose="020B0604020202020204" pitchFamily="34" charset="0"/>
                        <a:cs typeface="Arial" panose="020B0604020202020204" pitchFamily="34" charset="0"/>
                      </a:rPr>
                      <a:t>£1.0bn</a:t>
                    </a:r>
                    <a:endParaRPr lang="en-US" sz="1800" b="1" dirty="0">
                      <a:solidFill>
                        <a:schemeClr val="bg1"/>
                      </a:solidFill>
                      <a:latin typeface="Arial" panose="020B0604020202020204" pitchFamily="34" charset="0"/>
                      <a:cs typeface="Arial" panose="020B0604020202020204" pitchFamily="34" charset="0"/>
                    </a:endParaRPr>
                  </a:p>
                </c:rich>
              </c:tx>
              <c:spPr>
                <a:noFill/>
              </c:spP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20851299920483701"/>
                  <c:y val="-0.136578770785656"/>
                </c:manualLayout>
              </c:layout>
              <c:tx>
                <c:rich>
                  <a:bodyPr/>
                  <a:lstStyle/>
                  <a:p>
                    <a:pPr>
                      <a:defRPr sz="1600" b="1">
                        <a:solidFill>
                          <a:schemeClr val="bg1"/>
                        </a:solidFill>
                        <a:latin typeface="Arial" panose="020B0604020202020204" pitchFamily="34" charset="0"/>
                        <a:cs typeface="Arial" panose="020B0604020202020204" pitchFamily="34" charset="0"/>
                      </a:defRPr>
                    </a:pPr>
                    <a:r>
                      <a:rPr lang="en-US" sz="1600" b="1" dirty="0" smtClean="0">
                        <a:solidFill>
                          <a:schemeClr val="bg1"/>
                        </a:solidFill>
                        <a:latin typeface="Arial" panose="020B0604020202020204" pitchFamily="34" charset="0"/>
                        <a:cs typeface="Arial" panose="020B0604020202020204" pitchFamily="34" charset="0"/>
                      </a:rPr>
                      <a:t>£2.2bn</a:t>
                    </a:r>
                    <a:endParaRPr lang="en-US" sz="1800" b="1" dirty="0">
                      <a:solidFill>
                        <a:schemeClr val="bg1"/>
                      </a:solidFill>
                      <a:latin typeface="Arial" panose="020B0604020202020204" pitchFamily="34" charset="0"/>
                      <a:cs typeface="Arial" panose="020B0604020202020204" pitchFamily="34" charset="0"/>
                    </a:endParaRPr>
                  </a:p>
                </c:rich>
              </c:tx>
              <c:spPr>
                <a:noFill/>
              </c:spP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Sheet1!$A$2:$A$3</c:f>
              <c:strCache>
                <c:ptCount val="2"/>
                <c:pt idx="0">
                  <c:v>Controllable budget</c:v>
                </c:pt>
                <c:pt idx="1">
                  <c:v>Uncontrollable budget</c:v>
                </c:pt>
              </c:strCache>
            </c:strRef>
          </c:cat>
          <c:val>
            <c:numRef>
              <c:f>Sheet1!$B$2:$B$3</c:f>
              <c:numCache>
                <c:formatCode>General</c:formatCode>
                <c:ptCount val="2"/>
                <c:pt idx="0">
                  <c:v>1.1000000000000001</c:v>
                </c:pt>
                <c:pt idx="1">
                  <c:v>2.2000000000000002</c:v>
                </c:pt>
              </c:numCache>
            </c:numRef>
          </c:val>
        </c:ser>
        <c:dLbls>
          <c:showLegendKey val="0"/>
          <c:showVal val="0"/>
          <c:showCatName val="0"/>
          <c:showSerName val="0"/>
          <c:showPercent val="0"/>
          <c:showBubbleSize val="0"/>
          <c:showLeaderLines val="0"/>
        </c:dLbls>
        <c:firstSliceAng val="0"/>
        <c:holeSize val="38"/>
      </c:doughnutChart>
    </c:plotArea>
    <c:plotVisOnly val="1"/>
    <c:dispBlanksAs val="gap"/>
    <c:showDLblsOverMax val="0"/>
  </c:chart>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0.66001</cdr:x>
      <cdr:y>0.31516</cdr:y>
    </cdr:from>
    <cdr:to>
      <cdr:x>0.93167</cdr:x>
      <cdr:y>0.43123</cdr:y>
    </cdr:to>
    <cdr:sp macro="" textlink="">
      <cdr:nvSpPr>
        <cdr:cNvPr id="2" name="TextBox 1"/>
        <cdr:cNvSpPr txBox="1"/>
      </cdr:nvSpPr>
      <cdr:spPr>
        <a:xfrm xmlns:a="http://schemas.openxmlformats.org/drawingml/2006/main">
          <a:off x="2152445" y="1212974"/>
          <a:ext cx="885920" cy="44672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GB" sz="2000" b="1" dirty="0" smtClean="0">
              <a:solidFill>
                <a:schemeClr val="bg1"/>
              </a:solidFill>
              <a:latin typeface="Arial" panose="020B0604020202020204" pitchFamily="34" charset="0"/>
              <a:cs typeface="Arial" panose="020B0604020202020204" pitchFamily="34" charset="0"/>
            </a:rPr>
            <a:t>31%</a:t>
          </a:r>
          <a:endParaRPr lang="en-GB" sz="2000" b="1" dirty="0">
            <a:solidFill>
              <a:schemeClr val="bg1"/>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0.13939</cdr:x>
      <cdr:y>0.53974</cdr:y>
    </cdr:from>
    <cdr:to>
      <cdr:x>0.3844</cdr:x>
      <cdr:y>0.69394</cdr:y>
    </cdr:to>
    <cdr:sp macro="" textlink="">
      <cdr:nvSpPr>
        <cdr:cNvPr id="3" name="TextBox 1"/>
        <cdr:cNvSpPr txBox="1"/>
      </cdr:nvSpPr>
      <cdr:spPr>
        <a:xfrm xmlns:a="http://schemas.openxmlformats.org/drawingml/2006/main">
          <a:off x="454597" y="2077325"/>
          <a:ext cx="799030" cy="59347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sz="2000" b="1" dirty="0" smtClean="0">
              <a:solidFill>
                <a:schemeClr val="bg1"/>
              </a:solidFill>
              <a:latin typeface="Arial" panose="020B0604020202020204" pitchFamily="34" charset="0"/>
              <a:cs typeface="Arial" panose="020B0604020202020204" pitchFamily="34" charset="0"/>
            </a:rPr>
            <a:t>69%</a:t>
          </a:r>
          <a:endParaRPr lang="en-GB" sz="2000" b="1" dirty="0">
            <a:solidFill>
              <a:schemeClr val="bg1"/>
            </a:solidFill>
            <a:latin typeface="Arial" panose="020B0604020202020204" pitchFamily="34" charset="0"/>
            <a:cs typeface="Arial" panose="020B060402020202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0.66001</cdr:x>
      <cdr:y>0.31516</cdr:y>
    </cdr:from>
    <cdr:to>
      <cdr:x>0.93167</cdr:x>
      <cdr:y>0.43123</cdr:y>
    </cdr:to>
    <cdr:sp macro="" textlink="">
      <cdr:nvSpPr>
        <cdr:cNvPr id="2" name="TextBox 1"/>
        <cdr:cNvSpPr txBox="1"/>
      </cdr:nvSpPr>
      <cdr:spPr>
        <a:xfrm xmlns:a="http://schemas.openxmlformats.org/drawingml/2006/main">
          <a:off x="2152445" y="1212974"/>
          <a:ext cx="885920" cy="44672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GB" sz="2000" b="1" dirty="0" smtClean="0">
              <a:solidFill>
                <a:schemeClr val="bg1"/>
              </a:solidFill>
              <a:latin typeface="Arial" panose="020B0604020202020204" pitchFamily="34" charset="0"/>
              <a:cs typeface="Arial" panose="020B0604020202020204" pitchFamily="34" charset="0"/>
            </a:rPr>
            <a:t>31%</a:t>
          </a:r>
          <a:endParaRPr lang="en-GB" sz="2000" b="1" dirty="0">
            <a:solidFill>
              <a:schemeClr val="bg1"/>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0.13939</cdr:x>
      <cdr:y>0.53974</cdr:y>
    </cdr:from>
    <cdr:to>
      <cdr:x>0.3844</cdr:x>
      <cdr:y>0.69394</cdr:y>
    </cdr:to>
    <cdr:sp macro="" textlink="">
      <cdr:nvSpPr>
        <cdr:cNvPr id="3" name="TextBox 1"/>
        <cdr:cNvSpPr txBox="1"/>
      </cdr:nvSpPr>
      <cdr:spPr>
        <a:xfrm xmlns:a="http://schemas.openxmlformats.org/drawingml/2006/main">
          <a:off x="454597" y="2077325"/>
          <a:ext cx="799030" cy="59347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sz="2000" b="1" dirty="0" smtClean="0">
              <a:solidFill>
                <a:schemeClr val="bg1"/>
              </a:solidFill>
              <a:latin typeface="Arial" panose="020B0604020202020204" pitchFamily="34" charset="0"/>
              <a:cs typeface="Arial" panose="020B0604020202020204" pitchFamily="34" charset="0"/>
            </a:rPr>
            <a:t>69%</a:t>
          </a:r>
          <a:endParaRPr lang="en-GB" sz="2000" b="1" dirty="0">
            <a:solidFill>
              <a:schemeClr val="bg1"/>
            </a:solidFill>
            <a:latin typeface="Arial" panose="020B0604020202020204" pitchFamily="34" charset="0"/>
            <a:cs typeface="Arial" panose="020B0604020202020204" pitchFamily="34"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3990A10-389D-49E1-A610-C2C80D732A09}" type="datetimeFigureOut">
              <a:rPr lang="en-GB" smtClean="0"/>
              <a:t>13/01/2016</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C9EAD150-A8AD-424A-BEE0-D14DAB366D21}" type="slidenum">
              <a:rPr lang="en-GB" smtClean="0"/>
              <a:t>‹#›</a:t>
            </a:fld>
            <a:endParaRPr lang="en-GB" dirty="0"/>
          </a:p>
        </p:txBody>
      </p:sp>
    </p:spTree>
    <p:extLst>
      <p:ext uri="{BB962C8B-B14F-4D97-AF65-F5344CB8AC3E}">
        <p14:creationId xmlns:p14="http://schemas.microsoft.com/office/powerpoint/2010/main" val="4080324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EAD150-A8AD-424A-BEE0-D14DAB366D21}"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3425870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63607" indent="-163607" eaLnBrk="1" fontAlgn="auto" hangingPunct="1">
              <a:spcBef>
                <a:spcPts val="0"/>
              </a:spcBef>
              <a:spcAft>
                <a:spcPts val="0"/>
              </a:spcAft>
              <a:buFont typeface="Wingdings" panose="05000000000000000000" pitchFamily="2" charset="2"/>
              <a:buChar char="§"/>
              <a:defRPr/>
            </a:pPr>
            <a:r>
              <a:rPr lang="en-GB" dirty="0" smtClean="0">
                <a:solidFill>
                  <a:srgbClr val="4F758B"/>
                </a:solidFill>
              </a:rPr>
              <a:t>Responding to pressures from Central Government as a result of the national austerity programme</a:t>
            </a:r>
          </a:p>
          <a:p>
            <a:pPr marL="163607" indent="-163607" eaLnBrk="1" fontAlgn="auto" hangingPunct="1">
              <a:spcBef>
                <a:spcPts val="0"/>
              </a:spcBef>
              <a:spcAft>
                <a:spcPts val="0"/>
              </a:spcAft>
              <a:buFont typeface="Wingdings" panose="05000000000000000000" pitchFamily="2" charset="2"/>
              <a:buChar char="§"/>
              <a:defRPr/>
            </a:pPr>
            <a:r>
              <a:rPr lang="en-GB" dirty="0" smtClean="0">
                <a:solidFill>
                  <a:srgbClr val="4F758B"/>
                </a:solidFill>
              </a:rPr>
              <a:t>Between 2011 and 2016 the Council has made savings of </a:t>
            </a:r>
            <a:r>
              <a:rPr lang="en-GB" b="1" dirty="0" smtClean="0">
                <a:solidFill>
                  <a:srgbClr val="4F758B"/>
                </a:solidFill>
              </a:rPr>
              <a:t>£567m</a:t>
            </a:r>
          </a:p>
          <a:p>
            <a:pPr marL="163607" indent="-163607" eaLnBrk="1" fontAlgn="auto" hangingPunct="1">
              <a:spcBef>
                <a:spcPts val="0"/>
              </a:spcBef>
              <a:spcAft>
                <a:spcPts val="0"/>
              </a:spcAft>
              <a:buFont typeface="Wingdings" panose="05000000000000000000" pitchFamily="2" charset="2"/>
              <a:buChar char="§"/>
              <a:defRPr/>
            </a:pPr>
            <a:r>
              <a:rPr lang="en-GB" dirty="0" smtClean="0">
                <a:solidFill>
                  <a:srgbClr val="4F758B"/>
                </a:solidFill>
              </a:rPr>
              <a:t>Birmingham has to identify savings of c. </a:t>
            </a:r>
            <a:r>
              <a:rPr lang="en-GB" b="1" dirty="0" smtClean="0">
                <a:solidFill>
                  <a:schemeClr val="accent6"/>
                </a:solidFill>
              </a:rPr>
              <a:t>£306m </a:t>
            </a:r>
            <a:r>
              <a:rPr lang="en-GB" dirty="0" smtClean="0">
                <a:solidFill>
                  <a:srgbClr val="4F758B"/>
                </a:solidFill>
              </a:rPr>
              <a:t>by 2019/20</a:t>
            </a:r>
          </a:p>
          <a:p>
            <a:pPr marL="163607" indent="-163607" eaLnBrk="1" fontAlgn="auto" hangingPunct="1">
              <a:spcBef>
                <a:spcPts val="0"/>
              </a:spcBef>
              <a:spcAft>
                <a:spcPts val="0"/>
              </a:spcAft>
              <a:buFont typeface="Wingdings" panose="05000000000000000000" pitchFamily="2" charset="2"/>
              <a:buChar char="§"/>
              <a:defRPr/>
            </a:pPr>
            <a:r>
              <a:rPr lang="en-GB" b="1" dirty="0" smtClean="0">
                <a:solidFill>
                  <a:schemeClr val="accent6"/>
                </a:solidFill>
              </a:rPr>
              <a:t>£247m </a:t>
            </a:r>
            <a:r>
              <a:rPr lang="en-GB" dirty="0" smtClean="0">
                <a:solidFill>
                  <a:srgbClr val="4F758B"/>
                </a:solidFill>
              </a:rPr>
              <a:t>of those savings are still to be identified.</a:t>
            </a:r>
          </a:p>
          <a:p>
            <a:pPr marL="163607" indent="-163607" eaLnBrk="1" fontAlgn="auto" hangingPunct="1">
              <a:spcBef>
                <a:spcPts val="0"/>
              </a:spcBef>
              <a:spcAft>
                <a:spcPts val="0"/>
              </a:spcAft>
              <a:buFont typeface="Wingdings" panose="05000000000000000000" pitchFamily="2" charset="2"/>
              <a:buChar char="§"/>
              <a:defRPr/>
            </a:pPr>
            <a:r>
              <a:rPr lang="en-GB" dirty="0" smtClean="0">
                <a:solidFill>
                  <a:srgbClr val="4F758B"/>
                </a:solidFill>
              </a:rPr>
              <a:t>These budget reductions also need to be considered alongside a reduction in other public service budgets e.g. West Midlands Police </a:t>
            </a:r>
          </a:p>
          <a:p>
            <a:pPr eaLnBrk="1" fontAlgn="auto" hangingPunct="1">
              <a:spcBef>
                <a:spcPts val="0"/>
              </a:spcBef>
              <a:spcAft>
                <a:spcPts val="0"/>
              </a:spcAft>
              <a:defRPr/>
            </a:pPr>
            <a:endParaRPr lang="en-GB" dirty="0"/>
          </a:p>
        </p:txBody>
      </p:sp>
      <p:sp>
        <p:nvSpPr>
          <p:cNvPr id="7168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09F4E452-4092-46E4-BE11-5CD4C01E1D3E}" type="slidenum">
              <a:rPr lang="en-GB" altLang="en-US" smtClean="0">
                <a:latin typeface="Calibri" pitchFamily="34" charset="0"/>
              </a:rPr>
              <a:pPr fontAlgn="base">
                <a:spcBef>
                  <a:spcPct val="0"/>
                </a:spcBef>
                <a:spcAft>
                  <a:spcPct val="0"/>
                </a:spcAft>
                <a:defRPr/>
              </a:pPr>
              <a:t>5</a:t>
            </a:fld>
            <a:endParaRPr lang="en-GB" altLang="en-US" smtClean="0">
              <a:latin typeface="Calibri" pitchFamily="34" charset="0"/>
            </a:endParaRPr>
          </a:p>
        </p:txBody>
      </p:sp>
    </p:spTree>
    <p:extLst>
      <p:ext uri="{BB962C8B-B14F-4D97-AF65-F5344CB8AC3E}">
        <p14:creationId xmlns:p14="http://schemas.microsoft.com/office/powerpoint/2010/main" val="2659780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63607" indent="-163607" eaLnBrk="1" fontAlgn="auto" hangingPunct="1">
              <a:spcBef>
                <a:spcPts val="0"/>
              </a:spcBef>
              <a:spcAft>
                <a:spcPts val="0"/>
              </a:spcAft>
              <a:buFont typeface="Wingdings" panose="05000000000000000000" pitchFamily="2" charset="2"/>
              <a:buChar char="§"/>
              <a:defRPr/>
            </a:pPr>
            <a:r>
              <a:rPr lang="en-GB" dirty="0" smtClean="0">
                <a:solidFill>
                  <a:srgbClr val="4F758B"/>
                </a:solidFill>
              </a:rPr>
              <a:t>Responding to pressures from Central Government as a result of the national austerity programme</a:t>
            </a:r>
          </a:p>
          <a:p>
            <a:pPr marL="163607" indent="-163607" eaLnBrk="1" fontAlgn="auto" hangingPunct="1">
              <a:spcBef>
                <a:spcPts val="0"/>
              </a:spcBef>
              <a:spcAft>
                <a:spcPts val="0"/>
              </a:spcAft>
              <a:buFont typeface="Wingdings" panose="05000000000000000000" pitchFamily="2" charset="2"/>
              <a:buChar char="§"/>
              <a:defRPr/>
            </a:pPr>
            <a:r>
              <a:rPr lang="en-GB" dirty="0" smtClean="0">
                <a:solidFill>
                  <a:srgbClr val="4F758B"/>
                </a:solidFill>
              </a:rPr>
              <a:t>Between 2011 and 2016 the Council has made savings of </a:t>
            </a:r>
            <a:r>
              <a:rPr lang="en-GB" b="1" dirty="0" smtClean="0">
                <a:solidFill>
                  <a:srgbClr val="4F758B"/>
                </a:solidFill>
              </a:rPr>
              <a:t>£567m</a:t>
            </a:r>
          </a:p>
          <a:p>
            <a:pPr marL="163607" indent="-163607" eaLnBrk="1" fontAlgn="auto" hangingPunct="1">
              <a:spcBef>
                <a:spcPts val="0"/>
              </a:spcBef>
              <a:spcAft>
                <a:spcPts val="0"/>
              </a:spcAft>
              <a:buFont typeface="Wingdings" panose="05000000000000000000" pitchFamily="2" charset="2"/>
              <a:buChar char="§"/>
              <a:defRPr/>
            </a:pPr>
            <a:r>
              <a:rPr lang="en-GB" dirty="0" smtClean="0">
                <a:solidFill>
                  <a:srgbClr val="4F758B"/>
                </a:solidFill>
              </a:rPr>
              <a:t>Birmingham has to identify savings of c. </a:t>
            </a:r>
            <a:r>
              <a:rPr lang="en-GB" b="1" dirty="0" smtClean="0">
                <a:solidFill>
                  <a:schemeClr val="accent6"/>
                </a:solidFill>
              </a:rPr>
              <a:t>£306m </a:t>
            </a:r>
            <a:r>
              <a:rPr lang="en-GB" dirty="0" smtClean="0">
                <a:solidFill>
                  <a:srgbClr val="4F758B"/>
                </a:solidFill>
              </a:rPr>
              <a:t>by 2019/20</a:t>
            </a:r>
          </a:p>
          <a:p>
            <a:pPr marL="163607" indent="-163607" eaLnBrk="1" fontAlgn="auto" hangingPunct="1">
              <a:spcBef>
                <a:spcPts val="0"/>
              </a:spcBef>
              <a:spcAft>
                <a:spcPts val="0"/>
              </a:spcAft>
              <a:buFont typeface="Wingdings" panose="05000000000000000000" pitchFamily="2" charset="2"/>
              <a:buChar char="§"/>
              <a:defRPr/>
            </a:pPr>
            <a:r>
              <a:rPr lang="en-GB" b="1" dirty="0" smtClean="0">
                <a:solidFill>
                  <a:schemeClr val="accent6"/>
                </a:solidFill>
              </a:rPr>
              <a:t>£247m </a:t>
            </a:r>
            <a:r>
              <a:rPr lang="en-GB" dirty="0" smtClean="0">
                <a:solidFill>
                  <a:srgbClr val="4F758B"/>
                </a:solidFill>
              </a:rPr>
              <a:t>of those savings are still to be identified.</a:t>
            </a:r>
          </a:p>
          <a:p>
            <a:pPr marL="163607" indent="-163607" eaLnBrk="1" fontAlgn="auto" hangingPunct="1">
              <a:spcBef>
                <a:spcPts val="0"/>
              </a:spcBef>
              <a:spcAft>
                <a:spcPts val="0"/>
              </a:spcAft>
              <a:buFont typeface="Wingdings" panose="05000000000000000000" pitchFamily="2" charset="2"/>
              <a:buChar char="§"/>
              <a:defRPr/>
            </a:pPr>
            <a:r>
              <a:rPr lang="en-GB" dirty="0" smtClean="0">
                <a:solidFill>
                  <a:srgbClr val="4F758B"/>
                </a:solidFill>
              </a:rPr>
              <a:t>These budget reductions also need to be considered alongside a reduction in other public service budgets e.g. West Midlands Police </a:t>
            </a:r>
          </a:p>
          <a:p>
            <a:pPr eaLnBrk="1" fontAlgn="auto" hangingPunct="1">
              <a:spcBef>
                <a:spcPts val="0"/>
              </a:spcBef>
              <a:spcAft>
                <a:spcPts val="0"/>
              </a:spcAft>
              <a:defRPr/>
            </a:pPr>
            <a:endParaRPr lang="en-GB" dirty="0"/>
          </a:p>
        </p:txBody>
      </p:sp>
      <p:sp>
        <p:nvSpPr>
          <p:cNvPr id="7168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09F4E452-4092-46E4-BE11-5CD4C01E1D3E}" type="slidenum">
              <a:rPr lang="en-GB" altLang="en-US" smtClean="0">
                <a:latin typeface="Calibri" pitchFamily="34" charset="0"/>
              </a:rPr>
              <a:pPr fontAlgn="base">
                <a:spcBef>
                  <a:spcPct val="0"/>
                </a:spcBef>
                <a:spcAft>
                  <a:spcPct val="0"/>
                </a:spcAft>
                <a:defRPr/>
              </a:pPr>
              <a:t>10</a:t>
            </a:fld>
            <a:endParaRPr lang="en-GB" altLang="en-US" smtClean="0">
              <a:latin typeface="Calibri" pitchFamily="34" charset="0"/>
            </a:endParaRPr>
          </a:p>
        </p:txBody>
      </p:sp>
    </p:spTree>
    <p:extLst>
      <p:ext uri="{BB962C8B-B14F-4D97-AF65-F5344CB8AC3E}">
        <p14:creationId xmlns:p14="http://schemas.microsoft.com/office/powerpoint/2010/main" val="3945968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mtClean="0"/>
              <a:t>Rather than salami slicing services to achieve the reduced spend we have to make through the government cuts and budget pressures,  we examined how we might reduce the need for or call on services, for example through effective prevention.  We analysed what we deliver from a citizen and customer perspective, rather than starting with the services.  We generated a large number of ideas which have been  grouped under these four themes – preventing family breakdown; maximising independence; sustainable neighbourhoods and growth and jobs. </a:t>
            </a:r>
          </a:p>
          <a:p>
            <a:pPr eaLnBrk="1" hangingPunct="1">
              <a:spcBef>
                <a:spcPct val="0"/>
              </a:spcBef>
            </a:pPr>
            <a:endParaRPr lang="en-GB" altLang="en-US" smtClean="0"/>
          </a:p>
          <a:p>
            <a:pPr eaLnBrk="1" hangingPunct="1">
              <a:spcBef>
                <a:spcPct val="0"/>
              </a:spcBef>
            </a:pPr>
            <a:r>
              <a:rPr lang="en-GB" altLang="en-US" smtClean="0"/>
              <a:t>We also looked a further back office efficiencies and how we plan the workforce in the future.  I will just briefly explain these themes and what they mean.</a:t>
            </a:r>
          </a:p>
        </p:txBody>
      </p:sp>
      <p:sp>
        <p:nvSpPr>
          <p:cNvPr id="7373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63518FB1-3585-4763-A33D-2A36C36BEAA6}" type="slidenum">
              <a:rPr lang="en-GB" altLang="en-US" smtClean="0">
                <a:latin typeface="Calibri" pitchFamily="34" charset="0"/>
              </a:rPr>
              <a:pPr fontAlgn="base">
                <a:spcBef>
                  <a:spcPct val="0"/>
                </a:spcBef>
                <a:spcAft>
                  <a:spcPct val="0"/>
                </a:spcAft>
                <a:defRPr/>
              </a:pPr>
              <a:t>14</a:t>
            </a:fld>
            <a:endParaRPr lang="en-GB" altLang="en-US" smtClean="0">
              <a:latin typeface="Calibri" pitchFamily="34" charset="0"/>
            </a:endParaRPr>
          </a:p>
        </p:txBody>
      </p:sp>
    </p:spTree>
    <p:extLst>
      <p:ext uri="{BB962C8B-B14F-4D97-AF65-F5344CB8AC3E}">
        <p14:creationId xmlns:p14="http://schemas.microsoft.com/office/powerpoint/2010/main" val="930516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jpeg"/><Relationship Id="rId1" Type="http://schemas.openxmlformats.org/officeDocument/2006/relationships/slideMaster" Target="../slideMasters/slideMaster2.xml"/><Relationship Id="rId5" Type="http://schemas.openxmlformats.org/officeDocument/2006/relationships/image" Target="../media/image4.jpeg"/><Relationship Id="rId4" Type="http://schemas.openxmlformats.org/officeDocument/2006/relationships/image" Target="../media/image5.jpe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Master" Target="../slideMasters/slideMaster2.xml"/><Relationship Id="rId5" Type="http://schemas.openxmlformats.org/officeDocument/2006/relationships/image" Target="../media/image2.jpeg"/><Relationship Id="rId4" Type="http://schemas.openxmlformats.org/officeDocument/2006/relationships/image" Target="../media/image4.jpe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2.xml"/><Relationship Id="rId4" Type="http://schemas.openxmlformats.org/officeDocument/2006/relationships/image" Target="../media/image4.jpe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2.xml"/><Relationship Id="rId4" Type="http://schemas.openxmlformats.org/officeDocument/2006/relationships/image" Target="../media/image4.jpe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2.xml"/><Relationship Id="rId4" Type="http://schemas.openxmlformats.org/officeDocument/2006/relationships/image" Target="../media/image4.jpe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2.xml"/><Relationship Id="rId4" Type="http://schemas.openxmlformats.org/officeDocument/2006/relationships/image" Target="../media/image5.jpe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3.xml"/><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3.xml"/><Relationship Id="rId4" Type="http://schemas.openxmlformats.org/officeDocument/2006/relationships/image" Target="../media/image4.jpe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jpeg"/><Relationship Id="rId1" Type="http://schemas.openxmlformats.org/officeDocument/2006/relationships/slideMaster" Target="../slideMasters/slideMaster3.xml"/><Relationship Id="rId5" Type="http://schemas.openxmlformats.org/officeDocument/2006/relationships/image" Target="../media/image4.jpeg"/><Relationship Id="rId4" Type="http://schemas.openxmlformats.org/officeDocument/2006/relationships/image" Target="../media/image5.jpe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Master" Target="../slideMasters/slideMaster3.xml"/><Relationship Id="rId5" Type="http://schemas.openxmlformats.org/officeDocument/2006/relationships/image" Target="../media/image2.jpeg"/><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3.xml"/><Relationship Id="rId4" Type="http://schemas.openxmlformats.org/officeDocument/2006/relationships/image" Target="../media/image4.jpe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3.xml"/><Relationship Id="rId4" Type="http://schemas.openxmlformats.org/officeDocument/2006/relationships/image" Target="../media/image4.jpe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3.xml"/><Relationship Id="rId4" Type="http://schemas.openxmlformats.org/officeDocument/2006/relationships/image" Target="../media/image4.jpe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3.xml"/><Relationship Id="rId4" Type="http://schemas.openxmlformats.org/officeDocument/2006/relationships/image" Target="../media/image5.jpe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4.xml"/><Relationship Id="rId5" Type="http://schemas.openxmlformats.org/officeDocument/2006/relationships/image" Target="../media/image5.jpeg"/><Relationship Id="rId4" Type="http://schemas.openxmlformats.org/officeDocument/2006/relationships/image" Target="../media/image4.jpe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4.xml"/><Relationship Id="rId4" Type="http://schemas.openxmlformats.org/officeDocument/2006/relationships/image" Target="../media/image4.jpe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jpeg"/><Relationship Id="rId1" Type="http://schemas.openxmlformats.org/officeDocument/2006/relationships/slideMaster" Target="../slideMasters/slideMaster4.xml"/><Relationship Id="rId5" Type="http://schemas.openxmlformats.org/officeDocument/2006/relationships/image" Target="../media/image4.jpeg"/><Relationship Id="rId4" Type="http://schemas.openxmlformats.org/officeDocument/2006/relationships/image" Target="../media/image5.jpe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Master" Target="../slideMasters/slideMaster4.xml"/><Relationship Id="rId5" Type="http://schemas.openxmlformats.org/officeDocument/2006/relationships/image" Target="../media/image2.jpeg"/><Relationship Id="rId4" Type="http://schemas.openxmlformats.org/officeDocument/2006/relationships/image" Target="../media/image4.jpe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4.xml"/><Relationship Id="rId4" Type="http://schemas.openxmlformats.org/officeDocument/2006/relationships/image" Target="../media/image4.jpeg"/></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4.xml"/><Relationship Id="rId4" Type="http://schemas.openxmlformats.org/officeDocument/2006/relationships/image" Target="../media/image4.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4.xml"/><Relationship Id="rId4" Type="http://schemas.openxmlformats.org/officeDocument/2006/relationships/image" Target="../media/image4.jpeg"/></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4.xml"/><Relationship Id="rId4" Type="http://schemas.openxmlformats.org/officeDocument/2006/relationships/image" Target="../media/image5.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 Id="rId5" Type="http://schemas.openxmlformats.org/officeDocument/2006/relationships/image" Target="../media/image5.jpeg"/><Relationship Id="rId4" Type="http://schemas.openxmlformats.org/officeDocument/2006/relationships/image" Target="../media/image4.jpe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2.xml"/><Relationship Id="rId4" Type="http://schemas.openxmlformats.org/officeDocument/2006/relationships/image" Target="../media/image4.jpe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normAutofit/>
          </a:bodyPr>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a:off x="685800" y="3604763"/>
            <a:ext cx="64008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cxnSp>
        <p:nvCxnSpPr>
          <p:cNvPr id="7" name="Straight Connector 6"/>
          <p:cNvCxnSpPr/>
          <p:nvPr userDrawn="1"/>
        </p:nvCxnSpPr>
        <p:spPr>
          <a:xfrm>
            <a:off x="722315" y="3604683"/>
            <a:ext cx="8421687" cy="0"/>
          </a:xfrm>
          <a:prstGeom prst="line">
            <a:avLst/>
          </a:prstGeom>
          <a:ln w="9525"/>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9708929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074" name="Picture 2" descr="J:\ICEBLUE\FinditinBirmingham Redevelopment\Design and Print\Power Point Launch Pres\iStock_000018616424Large.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 y="2948856"/>
            <a:ext cx="9180512" cy="321644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J:\ICEBLUE\FinditinBirmingham Redevelopment\Design and Print\Logo\final logo 2012\fib_new_logo.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268945" y="1332705"/>
            <a:ext cx="3741292" cy="120344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C:\Users\jennifer.hardcastle\Desktop\TOP.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36512" y="-27384"/>
            <a:ext cx="9180512" cy="111054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jennifer.hardcastle\Desktop\STRAP.jp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979714" y="6404988"/>
            <a:ext cx="4448175" cy="238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451421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Slide Number Placeholder 5"/>
          <p:cNvSpPr>
            <a:spLocks noGrp="1"/>
          </p:cNvSpPr>
          <p:nvPr>
            <p:ph type="sldNum" sz="quarter" idx="12"/>
          </p:nvPr>
        </p:nvSpPr>
        <p:spPr/>
        <p:txBody>
          <a:bodyPr/>
          <a:lstStyle/>
          <a:p>
            <a:fld id="{AFB58226-AC8A-441A-9E5C-59B47B530DE8}" type="slidenum">
              <a:rPr lang="en-GB" smtClean="0">
                <a:solidFill>
                  <a:prstClr val="black">
                    <a:tint val="75000"/>
                  </a:prstClr>
                </a:solidFill>
              </a:rPr>
              <a:pPr/>
              <a:t>‹#›</a:t>
            </a:fld>
            <a:endParaRPr lang="en-GB" dirty="0">
              <a:solidFill>
                <a:prstClr val="black">
                  <a:tint val="75000"/>
                </a:prstClr>
              </a:solidFill>
            </a:endParaRPr>
          </a:p>
        </p:txBody>
      </p:sp>
      <p:pic>
        <p:nvPicPr>
          <p:cNvPr id="8" name="Picture 2" descr="J:\ICEBLUE\FinditinBirmingham Redevelopment\Design and Print\Logo\final logo 2012\fib_new_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39554" y="6327419"/>
            <a:ext cx="1222575" cy="39326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descr="C:\Users\jennifer.hardcastle\Desktop\TOP.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6512" y="-27384"/>
            <a:ext cx="9180512" cy="111054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jennifer.hardcastle\Desktop\STRAP.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979714" y="6404988"/>
            <a:ext cx="4448175" cy="23812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J:\ICEBLUE\FinditinBirmingham Redevelopment\Design and Print\Logo\final logo 2012\fib_new_logo.jp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2268945" y="1083164"/>
            <a:ext cx="3741292" cy="12034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839640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0" name="Picture 3" descr="C:\Users\jennifer.hardcastle\Desktop\TO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512" y="-27384"/>
            <a:ext cx="9180512" cy="1110547"/>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half" idx="1"/>
          </p:nvPr>
        </p:nvSpPr>
        <p:spPr>
          <a:xfrm>
            <a:off x="457200" y="2204865"/>
            <a:ext cx="4038600" cy="39212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2204865"/>
            <a:ext cx="4038600" cy="39212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6"/>
          <p:cNvSpPr>
            <a:spLocks noGrp="1"/>
          </p:cNvSpPr>
          <p:nvPr>
            <p:ph type="sldNum" sz="quarter" idx="12"/>
          </p:nvPr>
        </p:nvSpPr>
        <p:spPr/>
        <p:txBody>
          <a:bodyPr/>
          <a:lstStyle/>
          <a:p>
            <a:fld id="{AFB58226-AC8A-441A-9E5C-59B47B530DE8}" type="slidenum">
              <a:rPr lang="en-GB" smtClean="0">
                <a:solidFill>
                  <a:prstClr val="black">
                    <a:tint val="75000"/>
                  </a:prstClr>
                </a:solidFill>
              </a:rPr>
              <a:pPr/>
              <a:t>‹#›</a:t>
            </a:fld>
            <a:endParaRPr lang="en-GB" dirty="0">
              <a:solidFill>
                <a:prstClr val="black">
                  <a:tint val="75000"/>
                </a:prstClr>
              </a:solidFill>
            </a:endParaRPr>
          </a:p>
        </p:txBody>
      </p:sp>
      <p:pic>
        <p:nvPicPr>
          <p:cNvPr id="8" name="Picture 2" descr="J:\ICEBLUE\FinditinBirmingham Redevelopment\Design and Print\Logo\final logo 2012\fib_new_logo.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4" y="6327419"/>
            <a:ext cx="1222575" cy="39326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jennifer.hardcastle\Desktop\STRAP.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979714" y="6404988"/>
            <a:ext cx="4448175" cy="238125"/>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1"/>
          <p:cNvSpPr>
            <a:spLocks noGrp="1"/>
          </p:cNvSpPr>
          <p:nvPr>
            <p:ph type="title"/>
          </p:nvPr>
        </p:nvSpPr>
        <p:spPr>
          <a:xfrm>
            <a:off x="458463" y="1096796"/>
            <a:ext cx="8229600" cy="1143000"/>
          </a:xfrm>
        </p:spPr>
        <p:txBody>
          <a:bodyPr/>
          <a:lstStyle>
            <a:lvl1pPr>
              <a:defRPr>
                <a:latin typeface="BlISS" pitchFamily="34" charset="0"/>
              </a:defRPr>
            </a:lvl1pPr>
          </a:lstStyle>
          <a:p>
            <a:r>
              <a:rPr lang="en-US" dirty="0" smtClean="0"/>
              <a:t>Click to edit Master title style</a:t>
            </a:r>
            <a:endParaRPr lang="en-GB" dirty="0"/>
          </a:p>
        </p:txBody>
      </p:sp>
    </p:spTree>
    <p:extLst>
      <p:ext uri="{BB962C8B-B14F-4D97-AF65-F5344CB8AC3E}">
        <p14:creationId xmlns:p14="http://schemas.microsoft.com/office/powerpoint/2010/main" val="244688996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2" name="Picture 3" descr="C:\Users\jennifer.hardcastle\Desktop\TO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512" y="-27384"/>
            <a:ext cx="9180512" cy="1110547"/>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636912"/>
            <a:ext cx="4040188" cy="348925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636912"/>
            <a:ext cx="4041775" cy="348925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sz="quarter" idx="12"/>
          </p:nvPr>
        </p:nvSpPr>
        <p:spPr/>
        <p:txBody>
          <a:bodyPr/>
          <a:lstStyle/>
          <a:p>
            <a:fld id="{AFB58226-AC8A-441A-9E5C-59B47B530DE8}" type="slidenum">
              <a:rPr lang="en-GB" smtClean="0">
                <a:solidFill>
                  <a:prstClr val="black">
                    <a:tint val="75000"/>
                  </a:prstClr>
                </a:solidFill>
              </a:rPr>
              <a:pPr/>
              <a:t>‹#›</a:t>
            </a:fld>
            <a:endParaRPr lang="en-GB" dirty="0">
              <a:solidFill>
                <a:prstClr val="black">
                  <a:tint val="75000"/>
                </a:prstClr>
              </a:solidFill>
            </a:endParaRPr>
          </a:p>
        </p:txBody>
      </p:sp>
      <p:pic>
        <p:nvPicPr>
          <p:cNvPr id="10" name="Picture 2" descr="J:\ICEBLUE\FinditinBirmingham Redevelopment\Design and Print\Logo\final logo 2012\fib_new_logo.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4" y="6327419"/>
            <a:ext cx="1222575" cy="39326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jennifer.hardcastle\Desktop\STRAP.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979714" y="6404988"/>
            <a:ext cx="4448175" cy="238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644114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8" name="Picture 3" descr="C:\Users\jennifer.hardcastle\Desktop\TO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512" y="-27384"/>
            <a:ext cx="9180512" cy="1110547"/>
          </a:xfrm>
          <a:prstGeom prst="rect">
            <a:avLst/>
          </a:prstGeom>
          <a:noFill/>
          <a:extLst>
            <a:ext uri="{909E8E84-426E-40DD-AFC4-6F175D3DCCD1}">
              <a14:hiddenFill xmlns:a14="http://schemas.microsoft.com/office/drawing/2010/main">
                <a:solidFill>
                  <a:srgbClr val="FFFFFF"/>
                </a:solidFill>
              </a14:hiddenFill>
            </a:ext>
          </a:extLst>
        </p:spPr>
      </p:pic>
      <p:sp>
        <p:nvSpPr>
          <p:cNvPr id="3" name="Date Placeholder 2"/>
          <p:cNvSpPr>
            <a:spLocks noGrp="1"/>
          </p:cNvSpPr>
          <p:nvPr>
            <p:ph type="dt" sz="half" idx="10"/>
          </p:nvPr>
        </p:nvSpPr>
        <p:spPr>
          <a:xfrm>
            <a:off x="6084168" y="6356351"/>
            <a:ext cx="2133600" cy="365125"/>
          </a:xfrm>
          <a:prstGeom prst="rect">
            <a:avLst/>
          </a:prstGeom>
        </p:spPr>
        <p:txBody>
          <a:bodyPr/>
          <a:lstStyle/>
          <a:p>
            <a:pPr defTabSz="914400"/>
            <a:fld id="{45C5E76D-E7A7-4B79-ACD2-A83BE0E0FA4C}" type="datetimeFigureOut">
              <a:rPr lang="en-GB" smtClean="0">
                <a:solidFill>
                  <a:prstClr val="black"/>
                </a:solidFill>
              </a:rPr>
              <a:pPr defTabSz="914400"/>
              <a:t>13/01/2016</a:t>
            </a:fld>
            <a:endParaRPr lang="en-GB" dirty="0">
              <a:solidFill>
                <a:prstClr val="black"/>
              </a:solidFill>
            </a:endParaRPr>
          </a:p>
        </p:txBody>
      </p:sp>
      <p:sp>
        <p:nvSpPr>
          <p:cNvPr id="5" name="Slide Number Placeholder 4"/>
          <p:cNvSpPr>
            <a:spLocks noGrp="1"/>
          </p:cNvSpPr>
          <p:nvPr>
            <p:ph type="sldNum" sz="quarter" idx="12"/>
          </p:nvPr>
        </p:nvSpPr>
        <p:spPr/>
        <p:txBody>
          <a:bodyPr/>
          <a:lstStyle/>
          <a:p>
            <a:fld id="{AFB58226-AC8A-441A-9E5C-59B47B530DE8}" type="slidenum">
              <a:rPr lang="en-GB" smtClean="0">
                <a:solidFill>
                  <a:prstClr val="black">
                    <a:tint val="75000"/>
                  </a:prstClr>
                </a:solidFill>
              </a:rPr>
              <a:pPr/>
              <a:t>‹#›</a:t>
            </a:fld>
            <a:endParaRPr lang="en-GB" dirty="0">
              <a:solidFill>
                <a:prstClr val="black">
                  <a:tint val="75000"/>
                </a:prstClr>
              </a:solidFill>
            </a:endParaRPr>
          </a:p>
        </p:txBody>
      </p:sp>
      <p:pic>
        <p:nvPicPr>
          <p:cNvPr id="6" name="Picture 2" descr="J:\ICEBLUE\FinditinBirmingham Redevelopment\Design and Print\Logo\final logo 2012\fib_new_logo.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4" y="6327419"/>
            <a:ext cx="1222575" cy="39326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jennifer.hardcastle\Desktop\STRAP.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979714" y="6404988"/>
            <a:ext cx="4448175" cy="238125"/>
          </a:xfrm>
          <a:prstGeom prst="rect">
            <a:avLst/>
          </a:prstGeom>
          <a:noFill/>
          <a:extLst>
            <a:ext uri="{909E8E84-426E-40DD-AFC4-6F175D3DCCD1}">
              <a14:hiddenFill xmlns:a14="http://schemas.microsoft.com/office/drawing/2010/main">
                <a:solidFill>
                  <a:srgbClr val="FFFFFF"/>
                </a:solidFill>
              </a14:hiddenFill>
            </a:ext>
          </a:extLst>
        </p:spPr>
      </p:pic>
      <p:sp>
        <p:nvSpPr>
          <p:cNvPr id="9" name="Title 1"/>
          <p:cNvSpPr>
            <a:spLocks noGrp="1"/>
          </p:cNvSpPr>
          <p:nvPr>
            <p:ph type="title"/>
          </p:nvPr>
        </p:nvSpPr>
        <p:spPr>
          <a:xfrm>
            <a:off x="458463" y="1096796"/>
            <a:ext cx="8229600" cy="1143000"/>
          </a:xfrm>
        </p:spPr>
        <p:txBody>
          <a:bodyPr/>
          <a:lstStyle>
            <a:lvl1pPr>
              <a:defRPr>
                <a:latin typeface="BlISS" pitchFamily="34" charset="0"/>
              </a:defRPr>
            </a:lvl1pPr>
          </a:lstStyle>
          <a:p>
            <a:r>
              <a:rPr lang="en-US" dirty="0" smtClean="0"/>
              <a:t>Click to edit Master title style</a:t>
            </a:r>
            <a:endParaRPr lang="en-GB" dirty="0"/>
          </a:p>
        </p:txBody>
      </p:sp>
    </p:spTree>
    <p:extLst>
      <p:ext uri="{BB962C8B-B14F-4D97-AF65-F5344CB8AC3E}">
        <p14:creationId xmlns:p14="http://schemas.microsoft.com/office/powerpoint/2010/main" val="195053064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FB58226-AC8A-441A-9E5C-59B47B530DE8}" type="slidenum">
              <a:rPr lang="en-GB" smtClean="0">
                <a:solidFill>
                  <a:prstClr val="black">
                    <a:tint val="75000"/>
                  </a:prstClr>
                </a:solidFill>
              </a:rPr>
              <a:pPr/>
              <a:t>‹#›</a:t>
            </a:fld>
            <a:endParaRPr lang="en-GB" dirty="0">
              <a:solidFill>
                <a:prstClr val="black">
                  <a:tint val="75000"/>
                </a:prstClr>
              </a:solidFill>
            </a:endParaRPr>
          </a:p>
        </p:txBody>
      </p:sp>
      <p:pic>
        <p:nvPicPr>
          <p:cNvPr id="5" name="Picture 2" descr="J:\ICEBLUE\FinditinBirmingham Redevelopment\Design and Print\Logo\final logo 2012\fib_new_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39554" y="6327419"/>
            <a:ext cx="1222575" cy="39326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Users\jennifer.hardcastle\Desktop\STRAP.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979714" y="6404988"/>
            <a:ext cx="4448175" cy="23812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C:\Users\jennifer.hardcastle\Desktop\TOP.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36512" y="-27384"/>
            <a:ext cx="9180512" cy="11105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586765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67544" y="2708921"/>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53344" y="4484712"/>
            <a:ext cx="6400800" cy="960512"/>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pic>
        <p:nvPicPr>
          <p:cNvPr id="1026" name="Picture 2" descr="J:\ICEBLUE\FinditinBirmingham Redevelopment\Design and Print\Logo\final logo 2012\fib_new_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68945" y="1332705"/>
            <a:ext cx="3741292" cy="120344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J:\ICEBLUE\FinditinBirmingham Redevelopment\Design and Print\Logo\final logo 2012\fib_new_logo.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4" y="6327419"/>
            <a:ext cx="1222575" cy="39326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jennifer.hardcastle\Desktop\STRAP.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979714" y="6404988"/>
            <a:ext cx="4448175" cy="23812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descr="C:\Users\jennifer.hardcastle\Desktop\TOP.jp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36512" y="-27384"/>
            <a:ext cx="9180512" cy="11105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960280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996953"/>
            <a:ext cx="8229600" cy="3129211"/>
          </a:xfrm>
        </p:spPr>
        <p:txBody>
          <a:bodyPr/>
          <a:lstStyle>
            <a:lvl1pPr>
              <a:defRPr>
                <a:latin typeface="BlISS" pitchFamily="34" charset="0"/>
              </a:defRPr>
            </a:lvl1pPr>
            <a:lvl2pPr>
              <a:defRPr>
                <a:latin typeface="BlISS" pitchFamily="34" charset="0"/>
              </a:defRPr>
            </a:lvl2pPr>
            <a:lvl3pPr>
              <a:defRPr>
                <a:latin typeface="BlISS" pitchFamily="34" charset="0"/>
              </a:defRPr>
            </a:lvl3pPr>
            <a:lvl4pPr>
              <a:defRPr>
                <a:latin typeface="BlISS" pitchFamily="34" charset="0"/>
              </a:defRPr>
            </a:lvl4pPr>
            <a:lvl5pPr>
              <a:defRPr>
                <a:latin typeface="BlIS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7" name="Picture 3" descr="C:\Users\jennifer.hardcastle\Desktop\TO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512" y="-27384"/>
            <a:ext cx="9180512" cy="111054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58463" y="1096796"/>
            <a:ext cx="8229600" cy="1143000"/>
          </a:xfrm>
        </p:spPr>
        <p:txBody>
          <a:bodyPr/>
          <a:lstStyle>
            <a:lvl1pPr>
              <a:defRPr>
                <a:latin typeface="BlISS" pitchFamily="34" charset="0"/>
              </a:defRPr>
            </a:lvl1pPr>
          </a:lstStyle>
          <a:p>
            <a:r>
              <a:rPr lang="en-US" dirty="0" smtClean="0"/>
              <a:t>Click to edit Master title style</a:t>
            </a:r>
            <a:endParaRPr lang="en-GB" dirty="0"/>
          </a:p>
        </p:txBody>
      </p:sp>
      <p:sp>
        <p:nvSpPr>
          <p:cNvPr id="6" name="Slide Number Placeholder 5"/>
          <p:cNvSpPr>
            <a:spLocks noGrp="1"/>
          </p:cNvSpPr>
          <p:nvPr>
            <p:ph type="sldNum" sz="quarter" idx="12"/>
          </p:nvPr>
        </p:nvSpPr>
        <p:spPr/>
        <p:txBody>
          <a:bodyPr/>
          <a:lstStyle/>
          <a:p>
            <a:fld id="{AFB58226-AC8A-441A-9E5C-59B47B530DE8}" type="slidenum">
              <a:rPr lang="en-GB" smtClean="0">
                <a:solidFill>
                  <a:prstClr val="black">
                    <a:tint val="75000"/>
                  </a:prstClr>
                </a:solidFill>
              </a:rPr>
              <a:pPr/>
              <a:t>‹#›</a:t>
            </a:fld>
            <a:endParaRPr lang="en-GB" dirty="0">
              <a:solidFill>
                <a:prstClr val="black">
                  <a:tint val="75000"/>
                </a:prstClr>
              </a:solidFill>
            </a:endParaRPr>
          </a:p>
        </p:txBody>
      </p:sp>
      <p:pic>
        <p:nvPicPr>
          <p:cNvPr id="8" name="Picture 2" descr="J:\ICEBLUE\FinditinBirmingham Redevelopment\Design and Print\Logo\final logo 2012\fib_new_logo.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4" y="6327419"/>
            <a:ext cx="1222575" cy="39326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jennifer.hardcastle\Desktop\STRAP.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979714" y="6404988"/>
            <a:ext cx="4448175" cy="238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5192346"/>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074" name="Picture 2" descr="J:\ICEBLUE\FinditinBirmingham Redevelopment\Design and Print\Power Point Launch Pres\iStock_000018616424Large.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 y="2948856"/>
            <a:ext cx="9180512" cy="321644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J:\ICEBLUE\FinditinBirmingham Redevelopment\Design and Print\Logo\final logo 2012\fib_new_logo.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268945" y="1332705"/>
            <a:ext cx="3741292" cy="120344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C:\Users\jennifer.hardcastle\Desktop\TOP.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36512" y="-27384"/>
            <a:ext cx="9180512" cy="111054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jennifer.hardcastle\Desktop\STRAP.jp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979714" y="6404988"/>
            <a:ext cx="4448175" cy="238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430487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Slide Number Placeholder 5"/>
          <p:cNvSpPr>
            <a:spLocks noGrp="1"/>
          </p:cNvSpPr>
          <p:nvPr>
            <p:ph type="sldNum" sz="quarter" idx="12"/>
          </p:nvPr>
        </p:nvSpPr>
        <p:spPr/>
        <p:txBody>
          <a:bodyPr/>
          <a:lstStyle/>
          <a:p>
            <a:fld id="{AFB58226-AC8A-441A-9E5C-59B47B530DE8}" type="slidenum">
              <a:rPr lang="en-GB" smtClean="0">
                <a:solidFill>
                  <a:prstClr val="black">
                    <a:tint val="75000"/>
                  </a:prstClr>
                </a:solidFill>
              </a:rPr>
              <a:pPr/>
              <a:t>‹#›</a:t>
            </a:fld>
            <a:endParaRPr lang="en-GB" dirty="0">
              <a:solidFill>
                <a:prstClr val="black">
                  <a:tint val="75000"/>
                </a:prstClr>
              </a:solidFill>
            </a:endParaRPr>
          </a:p>
        </p:txBody>
      </p:sp>
      <p:pic>
        <p:nvPicPr>
          <p:cNvPr id="8" name="Picture 2" descr="J:\ICEBLUE\FinditinBirmingham Redevelopment\Design and Print\Logo\final logo 2012\fib_new_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39554" y="6327419"/>
            <a:ext cx="1222575" cy="39326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descr="C:\Users\jennifer.hardcastle\Desktop\TOP.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6512" y="-27384"/>
            <a:ext cx="9180512" cy="111054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jennifer.hardcastle\Desktop\STRAP.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979714" y="6404988"/>
            <a:ext cx="4448175" cy="23812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J:\ICEBLUE\FinditinBirmingham Redevelopment\Design and Print\Logo\final logo 2012\fib_new_logo.jp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2268945" y="1083164"/>
            <a:ext cx="3741292" cy="12034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103229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009284"/>
            <a:ext cx="8436634" cy="71168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738216"/>
            <a:ext cx="8436634" cy="4635387"/>
          </a:xfrm>
        </p:spPr>
        <p:txBody>
          <a:bodyPr/>
          <a:lstStyle>
            <a:lvl1pPr>
              <a:defRPr>
                <a:solidFill>
                  <a:schemeClr val="accent6">
                    <a:lumMod val="50000"/>
                  </a:schemeClr>
                </a:solidFill>
              </a:defRPr>
            </a:lvl1pPr>
            <a:lvl2pPr>
              <a:defRPr>
                <a:solidFill>
                  <a:schemeClr val="accent6">
                    <a:lumMod val="50000"/>
                  </a:schemeClr>
                </a:solidFill>
              </a:defRPr>
            </a:lvl2pPr>
            <a:lvl3pPr>
              <a:defRPr>
                <a:solidFill>
                  <a:schemeClr val="accent6">
                    <a:lumMod val="50000"/>
                  </a:schemeClr>
                </a:solidFill>
              </a:defRPr>
            </a:lvl3pPr>
            <a:lvl4pPr>
              <a:defRPr>
                <a:solidFill>
                  <a:schemeClr val="accent6">
                    <a:lumMod val="50000"/>
                  </a:schemeClr>
                </a:solidFill>
              </a:defRPr>
            </a:lvl4pPr>
            <a:lvl5pPr>
              <a:defRPr>
                <a:solidFill>
                  <a:schemeClr val="accent6">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4"/>
          </p:nvPr>
        </p:nvSpPr>
        <p:spPr>
          <a:xfrm>
            <a:off x="6760224" y="6356351"/>
            <a:ext cx="2133600" cy="365125"/>
          </a:xfrm>
          <a:prstGeom prst="rect">
            <a:avLst/>
          </a:prstGeom>
        </p:spPr>
        <p:txBody>
          <a:bodyPr/>
          <a:lstStyle>
            <a:lvl1pPr algn="r">
              <a:defRPr sz="1000" b="1">
                <a:solidFill>
                  <a:srgbClr val="00529C"/>
                </a:solidFill>
                <a:latin typeface="Arial" panose="020B0604020202020204" pitchFamily="34" charset="0"/>
                <a:cs typeface="Arial" panose="020B0604020202020204" pitchFamily="34" charset="0"/>
              </a:defRPr>
            </a:lvl1pPr>
          </a:lstStyle>
          <a:p>
            <a:r>
              <a:rPr lang="en-US" dirty="0" smtClean="0"/>
              <a:t>Page </a:t>
            </a:r>
            <a:fld id="{9790EF76-AC47-4752-A9B3-513AB61247B4}" type="slidenum">
              <a:rPr lang="en-US" smtClean="0"/>
              <a:pPr/>
              <a:t>‹#›</a:t>
            </a:fld>
            <a:endParaRPr lang="en-US" dirty="0"/>
          </a:p>
        </p:txBody>
      </p:sp>
    </p:spTree>
    <p:extLst>
      <p:ext uri="{BB962C8B-B14F-4D97-AF65-F5344CB8AC3E}">
        <p14:creationId xmlns:p14="http://schemas.microsoft.com/office/powerpoint/2010/main" val="667591174"/>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0" name="Picture 3" descr="C:\Users\jennifer.hardcastle\Desktop\TO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512" y="-27384"/>
            <a:ext cx="9180512" cy="1110547"/>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half" idx="1"/>
          </p:nvPr>
        </p:nvSpPr>
        <p:spPr>
          <a:xfrm>
            <a:off x="457200" y="2204865"/>
            <a:ext cx="4038600" cy="39212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2204865"/>
            <a:ext cx="4038600" cy="39212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6"/>
          <p:cNvSpPr>
            <a:spLocks noGrp="1"/>
          </p:cNvSpPr>
          <p:nvPr>
            <p:ph type="sldNum" sz="quarter" idx="12"/>
          </p:nvPr>
        </p:nvSpPr>
        <p:spPr/>
        <p:txBody>
          <a:bodyPr/>
          <a:lstStyle/>
          <a:p>
            <a:fld id="{AFB58226-AC8A-441A-9E5C-59B47B530DE8}" type="slidenum">
              <a:rPr lang="en-GB" smtClean="0">
                <a:solidFill>
                  <a:prstClr val="black">
                    <a:tint val="75000"/>
                  </a:prstClr>
                </a:solidFill>
              </a:rPr>
              <a:pPr/>
              <a:t>‹#›</a:t>
            </a:fld>
            <a:endParaRPr lang="en-GB" dirty="0">
              <a:solidFill>
                <a:prstClr val="black">
                  <a:tint val="75000"/>
                </a:prstClr>
              </a:solidFill>
            </a:endParaRPr>
          </a:p>
        </p:txBody>
      </p:sp>
      <p:pic>
        <p:nvPicPr>
          <p:cNvPr id="8" name="Picture 2" descr="J:\ICEBLUE\FinditinBirmingham Redevelopment\Design and Print\Logo\final logo 2012\fib_new_logo.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4" y="6327419"/>
            <a:ext cx="1222575" cy="39326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jennifer.hardcastle\Desktop\STRAP.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979714" y="6404988"/>
            <a:ext cx="4448175" cy="238125"/>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1"/>
          <p:cNvSpPr>
            <a:spLocks noGrp="1"/>
          </p:cNvSpPr>
          <p:nvPr>
            <p:ph type="title"/>
          </p:nvPr>
        </p:nvSpPr>
        <p:spPr>
          <a:xfrm>
            <a:off x="458463" y="1096796"/>
            <a:ext cx="8229600" cy="1143000"/>
          </a:xfrm>
        </p:spPr>
        <p:txBody>
          <a:bodyPr/>
          <a:lstStyle>
            <a:lvl1pPr>
              <a:defRPr>
                <a:latin typeface="BlISS" pitchFamily="34" charset="0"/>
              </a:defRPr>
            </a:lvl1pPr>
          </a:lstStyle>
          <a:p>
            <a:r>
              <a:rPr lang="en-US" dirty="0" smtClean="0"/>
              <a:t>Click to edit Master title style</a:t>
            </a:r>
            <a:endParaRPr lang="en-GB" dirty="0"/>
          </a:p>
        </p:txBody>
      </p:sp>
    </p:spTree>
    <p:extLst>
      <p:ext uri="{BB962C8B-B14F-4D97-AF65-F5344CB8AC3E}">
        <p14:creationId xmlns:p14="http://schemas.microsoft.com/office/powerpoint/2010/main" val="3835860593"/>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2" name="Picture 3" descr="C:\Users\jennifer.hardcastle\Desktop\TO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512" y="-27384"/>
            <a:ext cx="9180512" cy="1110547"/>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636912"/>
            <a:ext cx="4040188" cy="348925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636912"/>
            <a:ext cx="4041775" cy="348925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sz="quarter" idx="12"/>
          </p:nvPr>
        </p:nvSpPr>
        <p:spPr/>
        <p:txBody>
          <a:bodyPr/>
          <a:lstStyle/>
          <a:p>
            <a:fld id="{AFB58226-AC8A-441A-9E5C-59B47B530DE8}" type="slidenum">
              <a:rPr lang="en-GB" smtClean="0">
                <a:solidFill>
                  <a:prstClr val="black">
                    <a:tint val="75000"/>
                  </a:prstClr>
                </a:solidFill>
              </a:rPr>
              <a:pPr/>
              <a:t>‹#›</a:t>
            </a:fld>
            <a:endParaRPr lang="en-GB" dirty="0">
              <a:solidFill>
                <a:prstClr val="black">
                  <a:tint val="75000"/>
                </a:prstClr>
              </a:solidFill>
            </a:endParaRPr>
          </a:p>
        </p:txBody>
      </p:sp>
      <p:pic>
        <p:nvPicPr>
          <p:cNvPr id="10" name="Picture 2" descr="J:\ICEBLUE\FinditinBirmingham Redevelopment\Design and Print\Logo\final logo 2012\fib_new_logo.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4" y="6327419"/>
            <a:ext cx="1222575" cy="39326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jennifer.hardcastle\Desktop\STRAP.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979714" y="6404988"/>
            <a:ext cx="4448175" cy="238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0178141"/>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8" name="Picture 3" descr="C:\Users\jennifer.hardcastle\Desktop\TO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512" y="-27384"/>
            <a:ext cx="9180512" cy="1110547"/>
          </a:xfrm>
          <a:prstGeom prst="rect">
            <a:avLst/>
          </a:prstGeom>
          <a:noFill/>
          <a:extLst>
            <a:ext uri="{909E8E84-426E-40DD-AFC4-6F175D3DCCD1}">
              <a14:hiddenFill xmlns:a14="http://schemas.microsoft.com/office/drawing/2010/main">
                <a:solidFill>
                  <a:srgbClr val="FFFFFF"/>
                </a:solidFill>
              </a14:hiddenFill>
            </a:ext>
          </a:extLst>
        </p:spPr>
      </p:pic>
      <p:sp>
        <p:nvSpPr>
          <p:cNvPr id="3" name="Date Placeholder 2"/>
          <p:cNvSpPr>
            <a:spLocks noGrp="1"/>
          </p:cNvSpPr>
          <p:nvPr>
            <p:ph type="dt" sz="half" idx="10"/>
          </p:nvPr>
        </p:nvSpPr>
        <p:spPr>
          <a:xfrm>
            <a:off x="6084168" y="6356351"/>
            <a:ext cx="2133600" cy="365125"/>
          </a:xfrm>
          <a:prstGeom prst="rect">
            <a:avLst/>
          </a:prstGeom>
        </p:spPr>
        <p:txBody>
          <a:bodyPr/>
          <a:lstStyle/>
          <a:p>
            <a:pPr defTabSz="914400"/>
            <a:fld id="{45C5E76D-E7A7-4B79-ACD2-A83BE0E0FA4C}" type="datetimeFigureOut">
              <a:rPr lang="en-GB" smtClean="0">
                <a:solidFill>
                  <a:prstClr val="black"/>
                </a:solidFill>
              </a:rPr>
              <a:pPr defTabSz="914400"/>
              <a:t>13/01/2016</a:t>
            </a:fld>
            <a:endParaRPr lang="en-GB" dirty="0">
              <a:solidFill>
                <a:prstClr val="black"/>
              </a:solidFill>
            </a:endParaRPr>
          </a:p>
        </p:txBody>
      </p:sp>
      <p:sp>
        <p:nvSpPr>
          <p:cNvPr id="5" name="Slide Number Placeholder 4"/>
          <p:cNvSpPr>
            <a:spLocks noGrp="1"/>
          </p:cNvSpPr>
          <p:nvPr>
            <p:ph type="sldNum" sz="quarter" idx="12"/>
          </p:nvPr>
        </p:nvSpPr>
        <p:spPr/>
        <p:txBody>
          <a:bodyPr/>
          <a:lstStyle/>
          <a:p>
            <a:fld id="{AFB58226-AC8A-441A-9E5C-59B47B530DE8}" type="slidenum">
              <a:rPr lang="en-GB" smtClean="0">
                <a:solidFill>
                  <a:prstClr val="black">
                    <a:tint val="75000"/>
                  </a:prstClr>
                </a:solidFill>
              </a:rPr>
              <a:pPr/>
              <a:t>‹#›</a:t>
            </a:fld>
            <a:endParaRPr lang="en-GB" dirty="0">
              <a:solidFill>
                <a:prstClr val="black">
                  <a:tint val="75000"/>
                </a:prstClr>
              </a:solidFill>
            </a:endParaRPr>
          </a:p>
        </p:txBody>
      </p:sp>
      <p:pic>
        <p:nvPicPr>
          <p:cNvPr id="6" name="Picture 2" descr="J:\ICEBLUE\FinditinBirmingham Redevelopment\Design and Print\Logo\final logo 2012\fib_new_logo.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4" y="6327419"/>
            <a:ext cx="1222575" cy="39326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jennifer.hardcastle\Desktop\STRAP.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979714" y="6404988"/>
            <a:ext cx="4448175" cy="238125"/>
          </a:xfrm>
          <a:prstGeom prst="rect">
            <a:avLst/>
          </a:prstGeom>
          <a:noFill/>
          <a:extLst>
            <a:ext uri="{909E8E84-426E-40DD-AFC4-6F175D3DCCD1}">
              <a14:hiddenFill xmlns:a14="http://schemas.microsoft.com/office/drawing/2010/main">
                <a:solidFill>
                  <a:srgbClr val="FFFFFF"/>
                </a:solidFill>
              </a14:hiddenFill>
            </a:ext>
          </a:extLst>
        </p:spPr>
      </p:pic>
      <p:sp>
        <p:nvSpPr>
          <p:cNvPr id="9" name="Title 1"/>
          <p:cNvSpPr>
            <a:spLocks noGrp="1"/>
          </p:cNvSpPr>
          <p:nvPr>
            <p:ph type="title"/>
          </p:nvPr>
        </p:nvSpPr>
        <p:spPr>
          <a:xfrm>
            <a:off x="458463" y="1096796"/>
            <a:ext cx="8229600" cy="1143000"/>
          </a:xfrm>
        </p:spPr>
        <p:txBody>
          <a:bodyPr/>
          <a:lstStyle>
            <a:lvl1pPr>
              <a:defRPr>
                <a:latin typeface="BlISS" pitchFamily="34" charset="0"/>
              </a:defRPr>
            </a:lvl1pPr>
          </a:lstStyle>
          <a:p>
            <a:r>
              <a:rPr lang="en-US" dirty="0" smtClean="0"/>
              <a:t>Click to edit Master title style</a:t>
            </a:r>
            <a:endParaRPr lang="en-GB" dirty="0"/>
          </a:p>
        </p:txBody>
      </p:sp>
    </p:spTree>
    <p:extLst>
      <p:ext uri="{BB962C8B-B14F-4D97-AF65-F5344CB8AC3E}">
        <p14:creationId xmlns:p14="http://schemas.microsoft.com/office/powerpoint/2010/main" val="3676739234"/>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FB58226-AC8A-441A-9E5C-59B47B530DE8}" type="slidenum">
              <a:rPr lang="en-GB" smtClean="0">
                <a:solidFill>
                  <a:prstClr val="black">
                    <a:tint val="75000"/>
                  </a:prstClr>
                </a:solidFill>
              </a:rPr>
              <a:pPr/>
              <a:t>‹#›</a:t>
            </a:fld>
            <a:endParaRPr lang="en-GB" dirty="0">
              <a:solidFill>
                <a:prstClr val="black">
                  <a:tint val="75000"/>
                </a:prstClr>
              </a:solidFill>
            </a:endParaRPr>
          </a:p>
        </p:txBody>
      </p:sp>
      <p:pic>
        <p:nvPicPr>
          <p:cNvPr id="5" name="Picture 2" descr="J:\ICEBLUE\FinditinBirmingham Redevelopment\Design and Print\Logo\final logo 2012\fib_new_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39554" y="6327419"/>
            <a:ext cx="1222575" cy="39326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Users\jennifer.hardcastle\Desktop\STRAP.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979714" y="6404988"/>
            <a:ext cx="4448175" cy="23812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C:\Users\jennifer.hardcastle\Desktop\TOP.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36512" y="-27384"/>
            <a:ext cx="9180512" cy="11105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144529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67544" y="2708921"/>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53344" y="4484712"/>
            <a:ext cx="6400800" cy="960512"/>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pic>
        <p:nvPicPr>
          <p:cNvPr id="1026" name="Picture 2" descr="J:\ICEBLUE\FinditinBirmingham Redevelopment\Design and Print\Logo\final logo 2012\fib_new_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68945" y="1332705"/>
            <a:ext cx="3741292" cy="120344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J:\ICEBLUE\FinditinBirmingham Redevelopment\Design and Print\Logo\final logo 2012\fib_new_logo.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4" y="6327419"/>
            <a:ext cx="1222575" cy="39326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jennifer.hardcastle\Desktop\STRAP.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979714" y="6404988"/>
            <a:ext cx="4448175" cy="23812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descr="C:\Users\jennifer.hardcastle\Desktop\TOP.jp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36512" y="-27384"/>
            <a:ext cx="9180512" cy="11105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4538142"/>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996953"/>
            <a:ext cx="8229600" cy="3129211"/>
          </a:xfrm>
        </p:spPr>
        <p:txBody>
          <a:bodyPr/>
          <a:lstStyle>
            <a:lvl1pPr>
              <a:defRPr>
                <a:latin typeface="BlISS" pitchFamily="34" charset="0"/>
              </a:defRPr>
            </a:lvl1pPr>
            <a:lvl2pPr>
              <a:defRPr>
                <a:latin typeface="BlISS" pitchFamily="34" charset="0"/>
              </a:defRPr>
            </a:lvl2pPr>
            <a:lvl3pPr>
              <a:defRPr>
                <a:latin typeface="BlISS" pitchFamily="34" charset="0"/>
              </a:defRPr>
            </a:lvl3pPr>
            <a:lvl4pPr>
              <a:defRPr>
                <a:latin typeface="BlISS" pitchFamily="34" charset="0"/>
              </a:defRPr>
            </a:lvl4pPr>
            <a:lvl5pPr>
              <a:defRPr>
                <a:latin typeface="BlIS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7" name="Picture 3" descr="C:\Users\jennifer.hardcastle\Desktop\TO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512" y="-27384"/>
            <a:ext cx="9180512" cy="111054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58463" y="1096796"/>
            <a:ext cx="8229600" cy="1143000"/>
          </a:xfrm>
        </p:spPr>
        <p:txBody>
          <a:bodyPr/>
          <a:lstStyle>
            <a:lvl1pPr>
              <a:defRPr>
                <a:latin typeface="BlISS" pitchFamily="34" charset="0"/>
              </a:defRPr>
            </a:lvl1pPr>
          </a:lstStyle>
          <a:p>
            <a:r>
              <a:rPr lang="en-US" dirty="0" smtClean="0"/>
              <a:t>Click to edit Master title style</a:t>
            </a:r>
            <a:endParaRPr lang="en-GB" dirty="0"/>
          </a:p>
        </p:txBody>
      </p:sp>
      <p:sp>
        <p:nvSpPr>
          <p:cNvPr id="6" name="Slide Number Placeholder 5"/>
          <p:cNvSpPr>
            <a:spLocks noGrp="1"/>
          </p:cNvSpPr>
          <p:nvPr>
            <p:ph type="sldNum" sz="quarter" idx="12"/>
          </p:nvPr>
        </p:nvSpPr>
        <p:spPr/>
        <p:txBody>
          <a:bodyPr/>
          <a:lstStyle/>
          <a:p>
            <a:fld id="{AFB58226-AC8A-441A-9E5C-59B47B530DE8}" type="slidenum">
              <a:rPr lang="en-GB" smtClean="0">
                <a:solidFill>
                  <a:prstClr val="black">
                    <a:tint val="75000"/>
                  </a:prstClr>
                </a:solidFill>
              </a:rPr>
              <a:pPr/>
              <a:t>‹#›</a:t>
            </a:fld>
            <a:endParaRPr lang="en-GB" dirty="0">
              <a:solidFill>
                <a:prstClr val="black">
                  <a:tint val="75000"/>
                </a:prstClr>
              </a:solidFill>
            </a:endParaRPr>
          </a:p>
        </p:txBody>
      </p:sp>
      <p:pic>
        <p:nvPicPr>
          <p:cNvPr id="8" name="Picture 2" descr="J:\ICEBLUE\FinditinBirmingham Redevelopment\Design and Print\Logo\final logo 2012\fib_new_logo.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4" y="6327419"/>
            <a:ext cx="1222575" cy="39326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jennifer.hardcastle\Desktop\STRAP.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979714" y="6404988"/>
            <a:ext cx="4448175" cy="238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8240696"/>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074" name="Picture 2" descr="J:\ICEBLUE\FinditinBirmingham Redevelopment\Design and Print\Power Point Launch Pres\iStock_000018616424Large.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 y="2948856"/>
            <a:ext cx="9180512" cy="321644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J:\ICEBLUE\FinditinBirmingham Redevelopment\Design and Print\Logo\final logo 2012\fib_new_logo.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268945" y="1332705"/>
            <a:ext cx="3741292" cy="120344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C:\Users\jennifer.hardcastle\Desktop\TOP.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36512" y="-27384"/>
            <a:ext cx="9180512" cy="111054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jennifer.hardcastle\Desktop\STRAP.jp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979714" y="6404988"/>
            <a:ext cx="4448175" cy="238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6236459"/>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Slide Number Placeholder 5"/>
          <p:cNvSpPr>
            <a:spLocks noGrp="1"/>
          </p:cNvSpPr>
          <p:nvPr>
            <p:ph type="sldNum" sz="quarter" idx="12"/>
          </p:nvPr>
        </p:nvSpPr>
        <p:spPr/>
        <p:txBody>
          <a:bodyPr/>
          <a:lstStyle/>
          <a:p>
            <a:fld id="{AFB58226-AC8A-441A-9E5C-59B47B530DE8}" type="slidenum">
              <a:rPr lang="en-GB" smtClean="0">
                <a:solidFill>
                  <a:prstClr val="black">
                    <a:tint val="75000"/>
                  </a:prstClr>
                </a:solidFill>
              </a:rPr>
              <a:pPr/>
              <a:t>‹#›</a:t>
            </a:fld>
            <a:endParaRPr lang="en-GB" dirty="0">
              <a:solidFill>
                <a:prstClr val="black">
                  <a:tint val="75000"/>
                </a:prstClr>
              </a:solidFill>
            </a:endParaRPr>
          </a:p>
        </p:txBody>
      </p:sp>
      <p:pic>
        <p:nvPicPr>
          <p:cNvPr id="8" name="Picture 2" descr="J:\ICEBLUE\FinditinBirmingham Redevelopment\Design and Print\Logo\final logo 2012\fib_new_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39554" y="6327419"/>
            <a:ext cx="1222575" cy="39326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descr="C:\Users\jennifer.hardcastle\Desktop\TOP.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6512" y="-27384"/>
            <a:ext cx="9180512" cy="111054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jennifer.hardcastle\Desktop\STRAP.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979714" y="6404988"/>
            <a:ext cx="4448175" cy="23812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J:\ICEBLUE\FinditinBirmingham Redevelopment\Design and Print\Logo\final logo 2012\fib_new_logo.jp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2268945" y="1083164"/>
            <a:ext cx="3741292" cy="12034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8334315"/>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0" name="Picture 3" descr="C:\Users\jennifer.hardcastle\Desktop\TO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512" y="-27384"/>
            <a:ext cx="9180512" cy="1110547"/>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half" idx="1"/>
          </p:nvPr>
        </p:nvSpPr>
        <p:spPr>
          <a:xfrm>
            <a:off x="457200" y="2204865"/>
            <a:ext cx="4038600" cy="39212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2204865"/>
            <a:ext cx="4038600" cy="39212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6"/>
          <p:cNvSpPr>
            <a:spLocks noGrp="1"/>
          </p:cNvSpPr>
          <p:nvPr>
            <p:ph type="sldNum" sz="quarter" idx="12"/>
          </p:nvPr>
        </p:nvSpPr>
        <p:spPr/>
        <p:txBody>
          <a:bodyPr/>
          <a:lstStyle/>
          <a:p>
            <a:fld id="{AFB58226-AC8A-441A-9E5C-59B47B530DE8}" type="slidenum">
              <a:rPr lang="en-GB" smtClean="0">
                <a:solidFill>
                  <a:prstClr val="black">
                    <a:tint val="75000"/>
                  </a:prstClr>
                </a:solidFill>
              </a:rPr>
              <a:pPr/>
              <a:t>‹#›</a:t>
            </a:fld>
            <a:endParaRPr lang="en-GB" dirty="0">
              <a:solidFill>
                <a:prstClr val="black">
                  <a:tint val="75000"/>
                </a:prstClr>
              </a:solidFill>
            </a:endParaRPr>
          </a:p>
        </p:txBody>
      </p:sp>
      <p:pic>
        <p:nvPicPr>
          <p:cNvPr id="8" name="Picture 2" descr="J:\ICEBLUE\FinditinBirmingham Redevelopment\Design and Print\Logo\final logo 2012\fib_new_logo.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4" y="6327419"/>
            <a:ext cx="1222575" cy="39326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jennifer.hardcastle\Desktop\STRAP.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979714" y="6404988"/>
            <a:ext cx="4448175" cy="238125"/>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1"/>
          <p:cNvSpPr>
            <a:spLocks noGrp="1"/>
          </p:cNvSpPr>
          <p:nvPr>
            <p:ph type="title"/>
          </p:nvPr>
        </p:nvSpPr>
        <p:spPr>
          <a:xfrm>
            <a:off x="458463" y="1096796"/>
            <a:ext cx="8229600" cy="1143000"/>
          </a:xfrm>
        </p:spPr>
        <p:txBody>
          <a:bodyPr/>
          <a:lstStyle>
            <a:lvl1pPr>
              <a:defRPr>
                <a:latin typeface="BlISS" pitchFamily="34" charset="0"/>
              </a:defRPr>
            </a:lvl1pPr>
          </a:lstStyle>
          <a:p>
            <a:r>
              <a:rPr lang="en-US" dirty="0" smtClean="0"/>
              <a:t>Click to edit Master title style</a:t>
            </a:r>
            <a:endParaRPr lang="en-GB" dirty="0"/>
          </a:p>
        </p:txBody>
      </p:sp>
    </p:spTree>
    <p:extLst>
      <p:ext uri="{BB962C8B-B14F-4D97-AF65-F5344CB8AC3E}">
        <p14:creationId xmlns:p14="http://schemas.microsoft.com/office/powerpoint/2010/main" val="1666522046"/>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2" name="Picture 3" descr="C:\Users\jennifer.hardcastle\Desktop\TO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512" y="-27384"/>
            <a:ext cx="9180512" cy="1110547"/>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636912"/>
            <a:ext cx="4040188" cy="348925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636912"/>
            <a:ext cx="4041775" cy="348925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sz="quarter" idx="12"/>
          </p:nvPr>
        </p:nvSpPr>
        <p:spPr/>
        <p:txBody>
          <a:bodyPr/>
          <a:lstStyle/>
          <a:p>
            <a:fld id="{AFB58226-AC8A-441A-9E5C-59B47B530DE8}" type="slidenum">
              <a:rPr lang="en-GB" smtClean="0">
                <a:solidFill>
                  <a:prstClr val="black">
                    <a:tint val="75000"/>
                  </a:prstClr>
                </a:solidFill>
              </a:rPr>
              <a:pPr/>
              <a:t>‹#›</a:t>
            </a:fld>
            <a:endParaRPr lang="en-GB" dirty="0">
              <a:solidFill>
                <a:prstClr val="black">
                  <a:tint val="75000"/>
                </a:prstClr>
              </a:solidFill>
            </a:endParaRPr>
          </a:p>
        </p:txBody>
      </p:sp>
      <p:pic>
        <p:nvPicPr>
          <p:cNvPr id="10" name="Picture 2" descr="J:\ICEBLUE\FinditinBirmingham Redevelopment\Design and Print\Logo\final logo 2012\fib_new_logo.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4" y="6327419"/>
            <a:ext cx="1222575" cy="39326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jennifer.hardcastle\Desktop\STRAP.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979714" y="6404988"/>
            <a:ext cx="4448175" cy="238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41376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8171521" cy="1362075"/>
          </a:xfrm>
        </p:spPr>
        <p:txBody>
          <a:bodyPr anchor="t">
            <a:normAutofit/>
          </a:bodyPr>
          <a:lstStyle>
            <a:lvl1pPr algn="l">
              <a:defRPr sz="32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817152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6751598" y="6356351"/>
            <a:ext cx="2133600" cy="365125"/>
          </a:xfrm>
          <a:prstGeom prst="rect">
            <a:avLst/>
          </a:prstGeom>
        </p:spPr>
        <p:txBody>
          <a:bodyPr/>
          <a:lstStyle>
            <a:lvl1pPr>
              <a:defRPr sz="1000" b="1">
                <a:solidFill>
                  <a:schemeClr val="tx2"/>
                </a:solidFill>
                <a:latin typeface="Arial" panose="020B0604020202020204" pitchFamily="34" charset="0"/>
                <a:cs typeface="Arial" panose="020B0604020202020204" pitchFamily="34" charset="0"/>
              </a:defRPr>
            </a:lvl1pPr>
          </a:lstStyle>
          <a:p>
            <a:r>
              <a:rPr lang="en-US" dirty="0" smtClean="0"/>
              <a:t>Page </a:t>
            </a:r>
            <a:fld id="{C34B55AC-34A3-7445-B36F-5C5526755988}" type="slidenum">
              <a:rPr lang="en-US" smtClean="0"/>
              <a:pPr/>
              <a:t>‹#›</a:t>
            </a:fld>
            <a:endParaRPr lang="en-US" dirty="0"/>
          </a:p>
        </p:txBody>
      </p:sp>
      <p:cxnSp>
        <p:nvCxnSpPr>
          <p:cNvPr id="8" name="Straight Connector 7"/>
          <p:cNvCxnSpPr/>
          <p:nvPr userDrawn="1"/>
        </p:nvCxnSpPr>
        <p:spPr>
          <a:xfrm>
            <a:off x="722315" y="4406900"/>
            <a:ext cx="8421687" cy="0"/>
          </a:xfrm>
          <a:prstGeom prst="line">
            <a:avLst/>
          </a:prstGeom>
          <a:ln w="9525"/>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9325357"/>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8" name="Picture 3" descr="C:\Users\jennifer.hardcastle\Desktop\TO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512" y="-27384"/>
            <a:ext cx="9180512" cy="1110547"/>
          </a:xfrm>
          <a:prstGeom prst="rect">
            <a:avLst/>
          </a:prstGeom>
          <a:noFill/>
          <a:extLst>
            <a:ext uri="{909E8E84-426E-40DD-AFC4-6F175D3DCCD1}">
              <a14:hiddenFill xmlns:a14="http://schemas.microsoft.com/office/drawing/2010/main">
                <a:solidFill>
                  <a:srgbClr val="FFFFFF"/>
                </a:solidFill>
              </a14:hiddenFill>
            </a:ext>
          </a:extLst>
        </p:spPr>
      </p:pic>
      <p:sp>
        <p:nvSpPr>
          <p:cNvPr id="3" name="Date Placeholder 2"/>
          <p:cNvSpPr>
            <a:spLocks noGrp="1"/>
          </p:cNvSpPr>
          <p:nvPr>
            <p:ph type="dt" sz="half" idx="10"/>
          </p:nvPr>
        </p:nvSpPr>
        <p:spPr>
          <a:xfrm>
            <a:off x="6084168" y="6356351"/>
            <a:ext cx="2133600" cy="365125"/>
          </a:xfrm>
          <a:prstGeom prst="rect">
            <a:avLst/>
          </a:prstGeom>
        </p:spPr>
        <p:txBody>
          <a:bodyPr/>
          <a:lstStyle/>
          <a:p>
            <a:pPr defTabSz="914400"/>
            <a:fld id="{45C5E76D-E7A7-4B79-ACD2-A83BE0E0FA4C}" type="datetimeFigureOut">
              <a:rPr lang="en-GB" smtClean="0">
                <a:solidFill>
                  <a:prstClr val="black"/>
                </a:solidFill>
              </a:rPr>
              <a:pPr defTabSz="914400"/>
              <a:t>13/01/2016</a:t>
            </a:fld>
            <a:endParaRPr lang="en-GB" dirty="0">
              <a:solidFill>
                <a:prstClr val="black"/>
              </a:solidFill>
            </a:endParaRPr>
          </a:p>
        </p:txBody>
      </p:sp>
      <p:sp>
        <p:nvSpPr>
          <p:cNvPr id="5" name="Slide Number Placeholder 4"/>
          <p:cNvSpPr>
            <a:spLocks noGrp="1"/>
          </p:cNvSpPr>
          <p:nvPr>
            <p:ph type="sldNum" sz="quarter" idx="12"/>
          </p:nvPr>
        </p:nvSpPr>
        <p:spPr/>
        <p:txBody>
          <a:bodyPr/>
          <a:lstStyle/>
          <a:p>
            <a:fld id="{AFB58226-AC8A-441A-9E5C-59B47B530DE8}" type="slidenum">
              <a:rPr lang="en-GB" smtClean="0">
                <a:solidFill>
                  <a:prstClr val="black">
                    <a:tint val="75000"/>
                  </a:prstClr>
                </a:solidFill>
              </a:rPr>
              <a:pPr/>
              <a:t>‹#›</a:t>
            </a:fld>
            <a:endParaRPr lang="en-GB" dirty="0">
              <a:solidFill>
                <a:prstClr val="black">
                  <a:tint val="75000"/>
                </a:prstClr>
              </a:solidFill>
            </a:endParaRPr>
          </a:p>
        </p:txBody>
      </p:sp>
      <p:pic>
        <p:nvPicPr>
          <p:cNvPr id="6" name="Picture 2" descr="J:\ICEBLUE\FinditinBirmingham Redevelopment\Design and Print\Logo\final logo 2012\fib_new_logo.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4" y="6327419"/>
            <a:ext cx="1222575" cy="39326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jennifer.hardcastle\Desktop\STRAP.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979714" y="6404988"/>
            <a:ext cx="4448175" cy="238125"/>
          </a:xfrm>
          <a:prstGeom prst="rect">
            <a:avLst/>
          </a:prstGeom>
          <a:noFill/>
          <a:extLst>
            <a:ext uri="{909E8E84-426E-40DD-AFC4-6F175D3DCCD1}">
              <a14:hiddenFill xmlns:a14="http://schemas.microsoft.com/office/drawing/2010/main">
                <a:solidFill>
                  <a:srgbClr val="FFFFFF"/>
                </a:solidFill>
              </a14:hiddenFill>
            </a:ext>
          </a:extLst>
        </p:spPr>
      </p:pic>
      <p:sp>
        <p:nvSpPr>
          <p:cNvPr id="9" name="Title 1"/>
          <p:cNvSpPr>
            <a:spLocks noGrp="1"/>
          </p:cNvSpPr>
          <p:nvPr>
            <p:ph type="title"/>
          </p:nvPr>
        </p:nvSpPr>
        <p:spPr>
          <a:xfrm>
            <a:off x="458463" y="1096796"/>
            <a:ext cx="8229600" cy="1143000"/>
          </a:xfrm>
        </p:spPr>
        <p:txBody>
          <a:bodyPr/>
          <a:lstStyle>
            <a:lvl1pPr>
              <a:defRPr>
                <a:latin typeface="BlISS" pitchFamily="34" charset="0"/>
              </a:defRPr>
            </a:lvl1pPr>
          </a:lstStyle>
          <a:p>
            <a:r>
              <a:rPr lang="en-US" dirty="0" smtClean="0"/>
              <a:t>Click to edit Master title style</a:t>
            </a:r>
            <a:endParaRPr lang="en-GB" dirty="0"/>
          </a:p>
        </p:txBody>
      </p:sp>
    </p:spTree>
    <p:extLst>
      <p:ext uri="{BB962C8B-B14F-4D97-AF65-F5344CB8AC3E}">
        <p14:creationId xmlns:p14="http://schemas.microsoft.com/office/powerpoint/2010/main" val="3655057107"/>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FB58226-AC8A-441A-9E5C-59B47B530DE8}" type="slidenum">
              <a:rPr lang="en-GB" smtClean="0">
                <a:solidFill>
                  <a:prstClr val="black">
                    <a:tint val="75000"/>
                  </a:prstClr>
                </a:solidFill>
              </a:rPr>
              <a:pPr/>
              <a:t>‹#›</a:t>
            </a:fld>
            <a:endParaRPr lang="en-GB" dirty="0">
              <a:solidFill>
                <a:prstClr val="black">
                  <a:tint val="75000"/>
                </a:prstClr>
              </a:solidFill>
            </a:endParaRPr>
          </a:p>
        </p:txBody>
      </p:sp>
      <p:pic>
        <p:nvPicPr>
          <p:cNvPr id="5" name="Picture 2" descr="J:\ICEBLUE\FinditinBirmingham Redevelopment\Design and Print\Logo\final logo 2012\fib_new_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39554" y="6327419"/>
            <a:ext cx="1222575" cy="39326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Users\jennifer.hardcastle\Desktop\STRAP.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979714" y="6404988"/>
            <a:ext cx="4448175" cy="23812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C:\Users\jennifer.hardcastle\Desktop\TOP.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36512" y="-27384"/>
            <a:ext cx="9180512" cy="11105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814904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12339"/>
            <a:ext cx="4038600" cy="4644012"/>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84145" y="1712339"/>
            <a:ext cx="4201055" cy="4644012"/>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5"/>
          <p:cNvSpPr>
            <a:spLocks noGrp="1"/>
          </p:cNvSpPr>
          <p:nvPr>
            <p:ph type="sldNum" sz="quarter" idx="12"/>
          </p:nvPr>
        </p:nvSpPr>
        <p:spPr>
          <a:xfrm>
            <a:off x="6760224" y="6356351"/>
            <a:ext cx="2133600" cy="365125"/>
          </a:xfrm>
        </p:spPr>
        <p:txBody>
          <a:bodyPr/>
          <a:lstStyle>
            <a:lvl1pPr>
              <a:defRPr sz="1000" b="1">
                <a:solidFill>
                  <a:schemeClr val="tx2"/>
                </a:solidFill>
                <a:latin typeface="Arial" panose="020B0604020202020204" pitchFamily="34" charset="0"/>
                <a:cs typeface="Arial" panose="020B0604020202020204" pitchFamily="34" charset="0"/>
              </a:defRPr>
            </a:lvl1pPr>
          </a:lstStyle>
          <a:p>
            <a:r>
              <a:rPr lang="en-US" dirty="0" smtClean="0"/>
              <a:t>Page </a:t>
            </a:r>
            <a:fld id="{C34B55AC-34A3-7445-B36F-5C5526755988}" type="slidenum">
              <a:rPr lang="en-US" smtClean="0"/>
              <a:pPr/>
              <a:t>‹#›</a:t>
            </a:fld>
            <a:endParaRPr lang="en-US" dirty="0"/>
          </a:p>
        </p:txBody>
      </p:sp>
    </p:spTree>
    <p:extLst>
      <p:ext uri="{BB962C8B-B14F-4D97-AF65-F5344CB8AC3E}">
        <p14:creationId xmlns:p14="http://schemas.microsoft.com/office/powerpoint/2010/main" val="317983317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724885"/>
            <a:ext cx="4040188" cy="639763"/>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83078" y="2399151"/>
            <a:ext cx="4040188" cy="3951288"/>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7" y="1724885"/>
            <a:ext cx="4041775" cy="639763"/>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399151"/>
            <a:ext cx="4240173" cy="3951288"/>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Slide Number Placeholder 5"/>
          <p:cNvSpPr>
            <a:spLocks noGrp="1"/>
          </p:cNvSpPr>
          <p:nvPr>
            <p:ph type="sldNum" sz="quarter" idx="12"/>
          </p:nvPr>
        </p:nvSpPr>
        <p:spPr>
          <a:xfrm>
            <a:off x="6751598" y="6356351"/>
            <a:ext cx="2133600" cy="365125"/>
          </a:xfrm>
          <a:prstGeom prst="rect">
            <a:avLst/>
          </a:prstGeom>
        </p:spPr>
        <p:txBody>
          <a:bodyPr/>
          <a:lstStyle>
            <a:lvl1pPr>
              <a:defRPr sz="1000" b="1">
                <a:solidFill>
                  <a:schemeClr val="tx2"/>
                </a:solidFill>
                <a:latin typeface="Arial" panose="020B0604020202020204" pitchFamily="34" charset="0"/>
                <a:cs typeface="Arial" panose="020B0604020202020204" pitchFamily="34" charset="0"/>
              </a:defRPr>
            </a:lvl1pPr>
          </a:lstStyle>
          <a:p>
            <a:r>
              <a:rPr lang="en-US" dirty="0" smtClean="0"/>
              <a:t>Page </a:t>
            </a:r>
            <a:fld id="{C34B55AC-34A3-7445-B36F-5C5526755988}" type="slidenum">
              <a:rPr lang="en-US" smtClean="0"/>
              <a:pPr/>
              <a:t>‹#›</a:t>
            </a:fld>
            <a:endParaRPr lang="en-US" dirty="0"/>
          </a:p>
        </p:txBody>
      </p:sp>
    </p:spTree>
    <p:extLst>
      <p:ext uri="{BB962C8B-B14F-4D97-AF65-F5344CB8AC3E}">
        <p14:creationId xmlns:p14="http://schemas.microsoft.com/office/powerpoint/2010/main" val="160897732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Slide Number Placeholder 5"/>
          <p:cNvSpPr>
            <a:spLocks noGrp="1"/>
          </p:cNvSpPr>
          <p:nvPr>
            <p:ph type="sldNum" sz="quarter" idx="12"/>
          </p:nvPr>
        </p:nvSpPr>
        <p:spPr>
          <a:xfrm>
            <a:off x="6751598" y="6356351"/>
            <a:ext cx="2133600" cy="365125"/>
          </a:xfrm>
          <a:prstGeom prst="rect">
            <a:avLst/>
          </a:prstGeom>
        </p:spPr>
        <p:txBody>
          <a:bodyPr/>
          <a:lstStyle>
            <a:lvl1pPr>
              <a:defRPr sz="1000" b="1">
                <a:solidFill>
                  <a:schemeClr val="tx2"/>
                </a:solidFill>
                <a:latin typeface="Arial" panose="020B0604020202020204" pitchFamily="34" charset="0"/>
                <a:cs typeface="Arial" panose="020B0604020202020204" pitchFamily="34" charset="0"/>
              </a:defRPr>
            </a:lvl1pPr>
          </a:lstStyle>
          <a:p>
            <a:r>
              <a:rPr lang="en-US" dirty="0" smtClean="0"/>
              <a:t>Page </a:t>
            </a:r>
            <a:fld id="{C34B55AC-34A3-7445-B36F-5C5526755988}" type="slidenum">
              <a:rPr lang="en-US" smtClean="0"/>
              <a:pPr/>
              <a:t>‹#›</a:t>
            </a:fld>
            <a:endParaRPr lang="en-US" dirty="0"/>
          </a:p>
        </p:txBody>
      </p:sp>
    </p:spTree>
    <p:extLst>
      <p:ext uri="{BB962C8B-B14F-4D97-AF65-F5344CB8AC3E}">
        <p14:creationId xmlns:p14="http://schemas.microsoft.com/office/powerpoint/2010/main" val="209317824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6751598" y="6356351"/>
            <a:ext cx="2133600" cy="365125"/>
          </a:xfrm>
          <a:prstGeom prst="rect">
            <a:avLst/>
          </a:prstGeom>
        </p:spPr>
        <p:txBody>
          <a:bodyPr/>
          <a:lstStyle>
            <a:lvl1pPr>
              <a:defRPr sz="1000" b="1">
                <a:solidFill>
                  <a:schemeClr val="tx2"/>
                </a:solidFill>
                <a:latin typeface="Arial" panose="020B0604020202020204" pitchFamily="34" charset="0"/>
                <a:cs typeface="Arial" panose="020B0604020202020204" pitchFamily="34" charset="0"/>
              </a:defRPr>
            </a:lvl1pPr>
          </a:lstStyle>
          <a:p>
            <a:r>
              <a:rPr lang="en-US" dirty="0" smtClean="0"/>
              <a:t>Page </a:t>
            </a:r>
            <a:fld id="{C34B55AC-34A3-7445-B36F-5C5526755988}" type="slidenum">
              <a:rPr lang="en-US" smtClean="0"/>
              <a:pPr/>
              <a:t>‹#›</a:t>
            </a:fld>
            <a:endParaRPr lang="en-US" dirty="0"/>
          </a:p>
        </p:txBody>
      </p:sp>
    </p:spTree>
    <p:extLst>
      <p:ext uri="{BB962C8B-B14F-4D97-AF65-F5344CB8AC3E}">
        <p14:creationId xmlns:p14="http://schemas.microsoft.com/office/powerpoint/2010/main" val="28061696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67544" y="2708921"/>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53344" y="4484712"/>
            <a:ext cx="6400800" cy="960512"/>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pic>
        <p:nvPicPr>
          <p:cNvPr id="1026" name="Picture 2" descr="J:\ICEBLUE\FinditinBirmingham Redevelopment\Design and Print\Logo\final logo 2012\fib_new_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68945" y="1332705"/>
            <a:ext cx="3741292" cy="120344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J:\ICEBLUE\FinditinBirmingham Redevelopment\Design and Print\Logo\final logo 2012\fib_new_logo.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4" y="6327419"/>
            <a:ext cx="1222575" cy="39326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jennifer.hardcastle\Desktop\STRAP.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979714" y="6404988"/>
            <a:ext cx="4448175" cy="23812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descr="C:\Users\jennifer.hardcastle\Desktop\TOP.jp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36512" y="-27384"/>
            <a:ext cx="9180512" cy="11105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275031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996953"/>
            <a:ext cx="8229600" cy="3129211"/>
          </a:xfrm>
        </p:spPr>
        <p:txBody>
          <a:bodyPr/>
          <a:lstStyle>
            <a:lvl1pPr>
              <a:defRPr>
                <a:latin typeface="BlISS" pitchFamily="34" charset="0"/>
              </a:defRPr>
            </a:lvl1pPr>
            <a:lvl2pPr>
              <a:defRPr>
                <a:latin typeface="BlISS" pitchFamily="34" charset="0"/>
              </a:defRPr>
            </a:lvl2pPr>
            <a:lvl3pPr>
              <a:defRPr>
                <a:latin typeface="BlISS" pitchFamily="34" charset="0"/>
              </a:defRPr>
            </a:lvl3pPr>
            <a:lvl4pPr>
              <a:defRPr>
                <a:latin typeface="BlISS" pitchFamily="34" charset="0"/>
              </a:defRPr>
            </a:lvl4pPr>
            <a:lvl5pPr>
              <a:defRPr>
                <a:latin typeface="BlIS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7" name="Picture 3" descr="C:\Users\jennifer.hardcastle\Desktop\TO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512" y="-27384"/>
            <a:ext cx="9180512" cy="111054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58463" y="1096796"/>
            <a:ext cx="8229600" cy="1143000"/>
          </a:xfrm>
        </p:spPr>
        <p:txBody>
          <a:bodyPr/>
          <a:lstStyle>
            <a:lvl1pPr>
              <a:defRPr>
                <a:latin typeface="BlISS" pitchFamily="34" charset="0"/>
              </a:defRPr>
            </a:lvl1pPr>
          </a:lstStyle>
          <a:p>
            <a:r>
              <a:rPr lang="en-US" dirty="0" smtClean="0"/>
              <a:t>Click to edit Master title style</a:t>
            </a:r>
            <a:endParaRPr lang="en-GB" dirty="0"/>
          </a:p>
        </p:txBody>
      </p:sp>
      <p:sp>
        <p:nvSpPr>
          <p:cNvPr id="6" name="Slide Number Placeholder 5"/>
          <p:cNvSpPr>
            <a:spLocks noGrp="1"/>
          </p:cNvSpPr>
          <p:nvPr>
            <p:ph type="sldNum" sz="quarter" idx="12"/>
          </p:nvPr>
        </p:nvSpPr>
        <p:spPr/>
        <p:txBody>
          <a:bodyPr/>
          <a:lstStyle/>
          <a:p>
            <a:fld id="{AFB58226-AC8A-441A-9E5C-59B47B530DE8}" type="slidenum">
              <a:rPr lang="en-GB" smtClean="0">
                <a:solidFill>
                  <a:prstClr val="black">
                    <a:tint val="75000"/>
                  </a:prstClr>
                </a:solidFill>
              </a:rPr>
              <a:pPr/>
              <a:t>‹#›</a:t>
            </a:fld>
            <a:endParaRPr lang="en-GB" dirty="0">
              <a:solidFill>
                <a:prstClr val="black">
                  <a:tint val="75000"/>
                </a:prstClr>
              </a:solidFill>
            </a:endParaRPr>
          </a:p>
        </p:txBody>
      </p:sp>
      <p:pic>
        <p:nvPicPr>
          <p:cNvPr id="8" name="Picture 2" descr="J:\ICEBLUE\FinditinBirmingham Redevelopment\Design and Print\Logo\final logo 2012\fib_new_logo.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4" y="6327419"/>
            <a:ext cx="1222575" cy="39326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jennifer.hardcastle\Desktop\STRAP.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979714" y="6404988"/>
            <a:ext cx="4448175" cy="238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88131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5" Type="http://schemas.openxmlformats.org/officeDocument/2006/relationships/slideLayout" Target="../slideLayouts/slideLayout28.xml"/><Relationship Id="rId4" Type="http://schemas.openxmlformats.org/officeDocument/2006/relationships/slideLayout" Target="../slideLayouts/slideLayout27.xml"/><Relationship Id="rId9"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000659"/>
            <a:ext cx="8428008" cy="71168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12338"/>
            <a:ext cx="8428008" cy="464401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5"/>
          <p:cNvSpPr>
            <a:spLocks noGrp="1"/>
          </p:cNvSpPr>
          <p:nvPr>
            <p:ph type="sldNum" sz="quarter" idx="4"/>
          </p:nvPr>
        </p:nvSpPr>
        <p:spPr>
          <a:xfrm>
            <a:off x="6760224" y="6356351"/>
            <a:ext cx="2133600" cy="365125"/>
          </a:xfrm>
          <a:prstGeom prst="rect">
            <a:avLst/>
          </a:prstGeom>
        </p:spPr>
        <p:txBody>
          <a:bodyPr/>
          <a:lstStyle>
            <a:lvl1pPr algn="r">
              <a:defRPr sz="1000" b="1">
                <a:solidFill>
                  <a:srgbClr val="00529C"/>
                </a:solidFill>
                <a:latin typeface="Arial" panose="020B0604020202020204" pitchFamily="34" charset="0"/>
                <a:cs typeface="Arial" panose="020B0604020202020204" pitchFamily="34" charset="0"/>
              </a:defRPr>
            </a:lvl1pPr>
          </a:lstStyle>
          <a:p>
            <a:r>
              <a:rPr lang="en-US" dirty="0" smtClean="0"/>
              <a:t>Page </a:t>
            </a:r>
            <a:fld id="{9790EF76-AC47-4752-A9B3-513AB61247B4}" type="slidenum">
              <a:rPr lang="en-US" smtClean="0"/>
              <a:pPr/>
              <a:t>‹#›</a:t>
            </a:fld>
            <a:endParaRPr lang="en-US" dirty="0"/>
          </a:p>
        </p:txBody>
      </p:sp>
      <p:pic>
        <p:nvPicPr>
          <p:cNvPr id="4" name="Picture 3"/>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6200983" y="75274"/>
            <a:ext cx="2831860" cy="787368"/>
          </a:xfrm>
          <a:prstGeom prst="rect">
            <a:avLst/>
          </a:prstGeom>
        </p:spPr>
      </p:pic>
    </p:spTree>
    <p:extLst>
      <p:ext uri="{BB962C8B-B14F-4D97-AF65-F5344CB8AC3E}">
        <p14:creationId xmlns:p14="http://schemas.microsoft.com/office/powerpoint/2010/main" val="1617771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iming>
    <p:tnLst>
      <p:par>
        <p:cTn id="1" dur="indefinite" restart="never" nodeType="tmRoot"/>
      </p:par>
    </p:tnLst>
  </p:timing>
  <p:hf hdr="0" ftr="0" dt="0"/>
  <p:txStyles>
    <p:titleStyle>
      <a:lvl1pPr algn="l" defTabSz="457200" rtl="0" eaLnBrk="1" latinLnBrk="0" hangingPunct="1">
        <a:spcBef>
          <a:spcPct val="0"/>
        </a:spcBef>
        <a:buNone/>
        <a:defRPr sz="2800" b="1" kern="1200">
          <a:solidFill>
            <a:srgbClr val="00529C"/>
          </a:solidFill>
          <a:latin typeface="Arial" panose="020B0604020202020204" pitchFamily="34" charset="0"/>
          <a:ea typeface="+mj-ea"/>
          <a:cs typeface="Arial" panose="020B0604020202020204" pitchFamily="34" charset="0"/>
        </a:defRPr>
      </a:lvl1pPr>
    </p:titleStyle>
    <p:bodyStyle>
      <a:lvl1pPr marL="342900" indent="-342900" algn="l" defTabSz="457200" rtl="0" eaLnBrk="1" latinLnBrk="0" hangingPunct="1">
        <a:spcBef>
          <a:spcPct val="20000"/>
        </a:spcBef>
        <a:buFont typeface="Wingdings" panose="05000000000000000000" pitchFamily="2" charset="2"/>
        <a:buChar char="§"/>
        <a:defRPr sz="2400" kern="1200">
          <a:solidFill>
            <a:schemeClr val="accent6">
              <a:lumMod val="50000"/>
            </a:schemeClr>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panose="020B0604020202020204" pitchFamily="34" charset="0"/>
        <a:buChar char="•"/>
        <a:defRPr sz="2000" kern="1200">
          <a:solidFill>
            <a:schemeClr val="accent6">
              <a:lumMod val="50000"/>
            </a:schemeClr>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panose="020B0604020202020204" pitchFamily="34" charset="0"/>
        <a:buChar char="•"/>
        <a:defRPr sz="1800" kern="1200">
          <a:solidFill>
            <a:schemeClr val="accent6">
              <a:lumMod val="50000"/>
            </a:schemeClr>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panose="020B0604020202020204" pitchFamily="34" charset="0"/>
        <a:buChar char="•"/>
        <a:defRPr sz="1600" kern="1200">
          <a:solidFill>
            <a:schemeClr val="accent6">
              <a:lumMod val="50000"/>
            </a:schemeClr>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panose="020B0604020202020204" pitchFamily="34" charset="0"/>
        <a:buChar char="•"/>
        <a:defRPr sz="1600" kern="1200">
          <a:solidFill>
            <a:schemeClr val="accent6">
              <a:lumMod val="50000"/>
            </a:schemeClr>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latin typeface="BlISS" pitchFamily="34" charset="0"/>
              </a:defRPr>
            </a:lvl1pPr>
          </a:lstStyle>
          <a:p>
            <a:pPr defTabSz="914400"/>
            <a:fld id="{AFB58226-AC8A-441A-9E5C-59B47B530DE8}" type="slidenum">
              <a:rPr lang="en-GB" smtClean="0">
                <a:solidFill>
                  <a:prstClr val="black">
                    <a:tint val="75000"/>
                  </a:prstClr>
                </a:solidFill>
              </a:rPr>
              <a:pPr defTabSz="914400"/>
              <a:t>‹#›</a:t>
            </a:fld>
            <a:endParaRPr lang="en-GB" dirty="0">
              <a:solidFill>
                <a:prstClr val="black">
                  <a:tint val="75000"/>
                </a:prstClr>
              </a:solidFill>
            </a:endParaRPr>
          </a:p>
        </p:txBody>
      </p:sp>
      <p:sp>
        <p:nvSpPr>
          <p:cNvPr id="2" name="Title Placeholder 1"/>
          <p:cNvSpPr>
            <a:spLocks noGrp="1"/>
          </p:cNvSpPr>
          <p:nvPr>
            <p:ph type="title"/>
          </p:nvPr>
        </p:nvSpPr>
        <p:spPr>
          <a:xfrm>
            <a:off x="458463" y="26064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Tree>
    <p:extLst>
      <p:ext uri="{BB962C8B-B14F-4D97-AF65-F5344CB8AC3E}">
        <p14:creationId xmlns:p14="http://schemas.microsoft.com/office/powerpoint/2010/main" val="3969044564"/>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BlISS"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BlISS"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BlISS"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BlISS"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BlISS"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BlIS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latin typeface="BlISS" pitchFamily="34" charset="0"/>
              </a:defRPr>
            </a:lvl1pPr>
          </a:lstStyle>
          <a:p>
            <a:pPr defTabSz="914400"/>
            <a:fld id="{AFB58226-AC8A-441A-9E5C-59B47B530DE8}" type="slidenum">
              <a:rPr lang="en-GB" smtClean="0">
                <a:solidFill>
                  <a:prstClr val="black">
                    <a:tint val="75000"/>
                  </a:prstClr>
                </a:solidFill>
              </a:rPr>
              <a:pPr defTabSz="914400"/>
              <a:t>‹#›</a:t>
            </a:fld>
            <a:endParaRPr lang="en-GB" dirty="0">
              <a:solidFill>
                <a:prstClr val="black">
                  <a:tint val="75000"/>
                </a:prstClr>
              </a:solidFill>
            </a:endParaRPr>
          </a:p>
        </p:txBody>
      </p:sp>
      <p:sp>
        <p:nvSpPr>
          <p:cNvPr id="2" name="Title Placeholder 1"/>
          <p:cNvSpPr>
            <a:spLocks noGrp="1"/>
          </p:cNvSpPr>
          <p:nvPr>
            <p:ph type="title"/>
          </p:nvPr>
        </p:nvSpPr>
        <p:spPr>
          <a:xfrm>
            <a:off x="458463" y="26064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Tree>
    <p:extLst>
      <p:ext uri="{BB962C8B-B14F-4D97-AF65-F5344CB8AC3E}">
        <p14:creationId xmlns:p14="http://schemas.microsoft.com/office/powerpoint/2010/main" val="2732665784"/>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BlISS"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BlISS"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BlISS"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BlISS"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BlISS"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BlIS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latin typeface="BlISS" pitchFamily="34" charset="0"/>
              </a:defRPr>
            </a:lvl1pPr>
          </a:lstStyle>
          <a:p>
            <a:pPr defTabSz="914400"/>
            <a:fld id="{AFB58226-AC8A-441A-9E5C-59B47B530DE8}" type="slidenum">
              <a:rPr lang="en-GB" smtClean="0">
                <a:solidFill>
                  <a:prstClr val="black">
                    <a:tint val="75000"/>
                  </a:prstClr>
                </a:solidFill>
              </a:rPr>
              <a:pPr defTabSz="914400"/>
              <a:t>‹#›</a:t>
            </a:fld>
            <a:endParaRPr lang="en-GB" dirty="0">
              <a:solidFill>
                <a:prstClr val="black">
                  <a:tint val="75000"/>
                </a:prstClr>
              </a:solidFill>
            </a:endParaRPr>
          </a:p>
        </p:txBody>
      </p:sp>
      <p:sp>
        <p:nvSpPr>
          <p:cNvPr id="2" name="Title Placeholder 1"/>
          <p:cNvSpPr>
            <a:spLocks noGrp="1"/>
          </p:cNvSpPr>
          <p:nvPr>
            <p:ph type="title"/>
          </p:nvPr>
        </p:nvSpPr>
        <p:spPr>
          <a:xfrm>
            <a:off x="458463" y="26064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Tree>
    <p:extLst>
      <p:ext uri="{BB962C8B-B14F-4D97-AF65-F5344CB8AC3E}">
        <p14:creationId xmlns:p14="http://schemas.microsoft.com/office/powerpoint/2010/main" val="356325375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BlISS"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BlISS"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BlISS"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BlISS"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BlISS"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BlIS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75644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GB" altLang="en-US" dirty="0" smtClean="0">
                <a:solidFill>
                  <a:schemeClr val="accent6">
                    <a:lumMod val="75000"/>
                  </a:schemeClr>
                </a:solidFill>
                <a:latin typeface="Arial" charset="0"/>
                <a:cs typeface="Arial" charset="0"/>
              </a:rPr>
              <a:t>Why we need to change</a:t>
            </a:r>
          </a:p>
        </p:txBody>
      </p:sp>
      <p:sp>
        <p:nvSpPr>
          <p:cNvPr id="5" name="Oval 4"/>
          <p:cNvSpPr/>
          <p:nvPr/>
        </p:nvSpPr>
        <p:spPr>
          <a:xfrm>
            <a:off x="6324600" y="2076450"/>
            <a:ext cx="1974850" cy="1973263"/>
          </a:xfrm>
          <a:prstGeom prst="ellipse">
            <a:avLst/>
          </a:prstGeom>
          <a:solidFill>
            <a:srgbClr val="C8102E"/>
          </a:solidFill>
          <a:ln>
            <a:solidFill>
              <a:srgbClr val="C8102E"/>
            </a:solidFill>
          </a:ln>
          <a:effectLst/>
        </p:spPr>
        <p:style>
          <a:lnRef idx="1">
            <a:schemeClr val="accent1"/>
          </a:lnRef>
          <a:fillRef idx="3">
            <a:schemeClr val="accent1"/>
          </a:fillRef>
          <a:effectRef idx="2">
            <a:schemeClr val="accent1"/>
          </a:effectRef>
          <a:fontRef idx="minor">
            <a:schemeClr val="lt1"/>
          </a:fontRef>
        </p:style>
        <p:txBody>
          <a:bodyPr lIns="87256" tIns="43630" rIns="87256" bIns="43630" anchor="ctr"/>
          <a:lstStyle/>
          <a:p>
            <a:pPr algn="ctr" fontAlgn="auto">
              <a:spcBef>
                <a:spcPts val="0"/>
              </a:spcBef>
              <a:spcAft>
                <a:spcPts val="0"/>
              </a:spcAft>
              <a:defRPr/>
            </a:pPr>
            <a:endParaRPr lang="en-GB"/>
          </a:p>
        </p:txBody>
      </p:sp>
      <p:sp>
        <p:nvSpPr>
          <p:cNvPr id="6" name="Oval 5"/>
          <p:cNvSpPr/>
          <p:nvPr/>
        </p:nvSpPr>
        <p:spPr>
          <a:xfrm>
            <a:off x="3452813" y="2079625"/>
            <a:ext cx="1974850" cy="1973263"/>
          </a:xfrm>
          <a:prstGeom prst="ellipse">
            <a:avLst/>
          </a:prstGeom>
          <a:solidFill>
            <a:srgbClr val="9DB0AC"/>
          </a:solidFill>
          <a:ln>
            <a:solidFill>
              <a:srgbClr val="9DB0AC"/>
            </a:solidFill>
          </a:ln>
          <a:effectLst/>
        </p:spPr>
        <p:style>
          <a:lnRef idx="1">
            <a:schemeClr val="accent1"/>
          </a:lnRef>
          <a:fillRef idx="3">
            <a:schemeClr val="accent1"/>
          </a:fillRef>
          <a:effectRef idx="2">
            <a:schemeClr val="accent1"/>
          </a:effectRef>
          <a:fontRef idx="minor">
            <a:schemeClr val="lt1"/>
          </a:fontRef>
        </p:style>
        <p:txBody>
          <a:bodyPr lIns="87256" tIns="43630" rIns="87256" bIns="43630" anchor="ctr"/>
          <a:lstStyle/>
          <a:p>
            <a:pPr algn="ctr" fontAlgn="auto">
              <a:spcBef>
                <a:spcPts val="0"/>
              </a:spcBef>
              <a:spcAft>
                <a:spcPts val="0"/>
              </a:spcAft>
              <a:defRPr/>
            </a:pPr>
            <a:endParaRPr lang="en-GB"/>
          </a:p>
        </p:txBody>
      </p:sp>
      <p:sp>
        <p:nvSpPr>
          <p:cNvPr id="59397" name="Rectangle 6"/>
          <p:cNvSpPr>
            <a:spLocks noChangeArrowheads="1"/>
          </p:cNvSpPr>
          <p:nvPr/>
        </p:nvSpPr>
        <p:spPr bwMode="auto">
          <a:xfrm>
            <a:off x="6324600" y="2867025"/>
            <a:ext cx="19827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7256" tIns="43630" rIns="87256" bIns="43630">
            <a:spAutoFit/>
          </a:bodyPr>
          <a:lstStyle>
            <a:lvl1pPr eaLnBrk="0" hangingPunct="0">
              <a:spcBef>
                <a:spcPct val="20000"/>
              </a:spcBef>
              <a:buFont typeface="Wingdings" pitchFamily="2" charset="2"/>
              <a:buChar char="§"/>
              <a:defRPr sz="2800">
                <a:solidFill>
                  <a:srgbClr val="273B45"/>
                </a:solidFill>
                <a:latin typeface="Arial" charset="0"/>
                <a:cs typeface="Arial" charset="0"/>
              </a:defRPr>
            </a:lvl1pPr>
            <a:lvl2pPr marL="742950" indent="-285750" eaLnBrk="0" hangingPunct="0">
              <a:spcBef>
                <a:spcPct val="20000"/>
              </a:spcBef>
              <a:buFont typeface="Arial" charset="0"/>
              <a:buChar char="•"/>
              <a:defRPr sz="2300">
                <a:solidFill>
                  <a:srgbClr val="273B45"/>
                </a:solidFill>
                <a:latin typeface="Arial" charset="0"/>
                <a:cs typeface="Arial" charset="0"/>
              </a:defRPr>
            </a:lvl2pPr>
            <a:lvl3pPr marL="1143000" indent="-228600" eaLnBrk="0" hangingPunct="0">
              <a:spcBef>
                <a:spcPct val="20000"/>
              </a:spcBef>
              <a:buFont typeface="Arial" charset="0"/>
              <a:buChar char="•"/>
              <a:defRPr sz="2100">
                <a:solidFill>
                  <a:srgbClr val="273B45"/>
                </a:solidFill>
                <a:latin typeface="Arial" charset="0"/>
                <a:cs typeface="Arial" charset="0"/>
              </a:defRPr>
            </a:lvl3pPr>
            <a:lvl4pPr marL="1600200" indent="-228600" eaLnBrk="0" hangingPunct="0">
              <a:spcBef>
                <a:spcPct val="20000"/>
              </a:spcBef>
              <a:buFont typeface="Arial" charset="0"/>
              <a:buChar char="•"/>
              <a:defRPr sz="1900">
                <a:solidFill>
                  <a:srgbClr val="273B45"/>
                </a:solidFill>
                <a:latin typeface="Arial" charset="0"/>
                <a:cs typeface="Arial" charset="0"/>
              </a:defRPr>
            </a:lvl4pPr>
            <a:lvl5pPr marL="2057400" indent="-228600" eaLnBrk="0" hangingPunct="0">
              <a:spcBef>
                <a:spcPct val="20000"/>
              </a:spcBef>
              <a:buFont typeface="Arial" charset="0"/>
              <a:buChar char="•"/>
              <a:defRPr sz="1900">
                <a:solidFill>
                  <a:srgbClr val="273B45"/>
                </a:solidFill>
                <a:latin typeface="Arial" charset="0"/>
                <a:cs typeface="Arial" charset="0"/>
              </a:defRPr>
            </a:lvl5pPr>
            <a:lvl6pPr marL="25146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6pPr>
            <a:lvl7pPr marL="29718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7pPr>
            <a:lvl8pPr marL="34290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8pPr>
            <a:lvl9pPr marL="38862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9pPr>
          </a:lstStyle>
          <a:p>
            <a:pPr algn="ctr" eaLnBrk="1" hangingPunct="1">
              <a:spcBef>
                <a:spcPct val="0"/>
              </a:spcBef>
              <a:buFontTx/>
              <a:buNone/>
            </a:pPr>
            <a:r>
              <a:rPr lang="en-GB" altLang="en-US" sz="1400">
                <a:solidFill>
                  <a:schemeClr val="bg1"/>
                </a:solidFill>
                <a:latin typeface="Arial Black" pitchFamily="34" charset="0"/>
              </a:rPr>
              <a:t>ORGANISATIONAL</a:t>
            </a:r>
          </a:p>
        </p:txBody>
      </p:sp>
      <p:grpSp>
        <p:nvGrpSpPr>
          <p:cNvPr id="10" name="Group 9"/>
          <p:cNvGrpSpPr>
            <a:grpSpLocks/>
          </p:cNvGrpSpPr>
          <p:nvPr/>
        </p:nvGrpSpPr>
        <p:grpSpPr bwMode="auto">
          <a:xfrm>
            <a:off x="576263" y="2087563"/>
            <a:ext cx="1973262" cy="1968500"/>
            <a:chOff x="575884" y="2087582"/>
            <a:chExt cx="1973664" cy="1968726"/>
          </a:xfrm>
        </p:grpSpPr>
        <p:sp>
          <p:nvSpPr>
            <p:cNvPr id="4" name="Oval 3"/>
            <p:cNvSpPr/>
            <p:nvPr/>
          </p:nvSpPr>
          <p:spPr>
            <a:xfrm>
              <a:off x="575884" y="2087582"/>
              <a:ext cx="1973664" cy="1968726"/>
            </a:xfrm>
            <a:prstGeom prst="ellipse">
              <a:avLst/>
            </a:prstGeom>
            <a:solidFill>
              <a:srgbClr val="C8102E"/>
            </a:solidFill>
            <a:ln>
              <a:solidFill>
                <a:srgbClr val="C8102E"/>
              </a:solidFill>
            </a:ln>
            <a:effectLst/>
          </p:spPr>
          <p:style>
            <a:lnRef idx="1">
              <a:schemeClr val="accent1"/>
            </a:lnRef>
            <a:fillRef idx="3">
              <a:schemeClr val="accent1"/>
            </a:fillRef>
            <a:effectRef idx="2">
              <a:schemeClr val="accent1"/>
            </a:effectRef>
            <a:fontRef idx="minor">
              <a:schemeClr val="lt1"/>
            </a:fontRef>
          </p:style>
          <p:txBody>
            <a:bodyPr lIns="87256" tIns="43630" rIns="87256" bIns="43630" anchor="ctr"/>
            <a:lstStyle/>
            <a:p>
              <a:pPr algn="ctr" fontAlgn="auto">
                <a:spcBef>
                  <a:spcPts val="0"/>
                </a:spcBef>
                <a:spcAft>
                  <a:spcPts val="0"/>
                </a:spcAft>
                <a:defRPr/>
              </a:pPr>
              <a:endParaRPr lang="en-GB" sz="1100" dirty="0">
                <a:latin typeface="Arial Black" panose="020B0A04020102020204" pitchFamily="34" charset="0"/>
              </a:endParaRPr>
            </a:p>
          </p:txBody>
        </p:sp>
        <p:sp>
          <p:nvSpPr>
            <p:cNvPr id="59407" name="Rectangle 7"/>
            <p:cNvSpPr>
              <a:spLocks noChangeArrowheads="1"/>
            </p:cNvSpPr>
            <p:nvPr/>
          </p:nvSpPr>
          <p:spPr bwMode="auto">
            <a:xfrm>
              <a:off x="770409" y="2865955"/>
              <a:ext cx="1584614" cy="365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7256" tIns="43630" rIns="87256" bIns="43630">
              <a:spAutoFit/>
            </a:bodyPr>
            <a:lstStyle>
              <a:lvl1pPr eaLnBrk="0" hangingPunct="0">
                <a:spcBef>
                  <a:spcPct val="20000"/>
                </a:spcBef>
                <a:buFont typeface="Wingdings" pitchFamily="2" charset="2"/>
                <a:buChar char="§"/>
                <a:defRPr sz="2800">
                  <a:solidFill>
                    <a:srgbClr val="273B45"/>
                  </a:solidFill>
                  <a:latin typeface="Arial" charset="0"/>
                  <a:cs typeface="Arial" charset="0"/>
                </a:defRPr>
              </a:lvl1pPr>
              <a:lvl2pPr marL="742950" indent="-285750" eaLnBrk="0" hangingPunct="0">
                <a:spcBef>
                  <a:spcPct val="20000"/>
                </a:spcBef>
                <a:buFont typeface="Arial" charset="0"/>
                <a:buChar char="•"/>
                <a:defRPr sz="2300">
                  <a:solidFill>
                    <a:srgbClr val="273B45"/>
                  </a:solidFill>
                  <a:latin typeface="Arial" charset="0"/>
                  <a:cs typeface="Arial" charset="0"/>
                </a:defRPr>
              </a:lvl2pPr>
              <a:lvl3pPr marL="1143000" indent="-228600" eaLnBrk="0" hangingPunct="0">
                <a:spcBef>
                  <a:spcPct val="20000"/>
                </a:spcBef>
                <a:buFont typeface="Arial" charset="0"/>
                <a:buChar char="•"/>
                <a:defRPr sz="2100">
                  <a:solidFill>
                    <a:srgbClr val="273B45"/>
                  </a:solidFill>
                  <a:latin typeface="Arial" charset="0"/>
                  <a:cs typeface="Arial" charset="0"/>
                </a:defRPr>
              </a:lvl3pPr>
              <a:lvl4pPr marL="1600200" indent="-228600" eaLnBrk="0" hangingPunct="0">
                <a:spcBef>
                  <a:spcPct val="20000"/>
                </a:spcBef>
                <a:buFont typeface="Arial" charset="0"/>
                <a:buChar char="•"/>
                <a:defRPr sz="1900">
                  <a:solidFill>
                    <a:srgbClr val="273B45"/>
                  </a:solidFill>
                  <a:latin typeface="Arial" charset="0"/>
                  <a:cs typeface="Arial" charset="0"/>
                </a:defRPr>
              </a:lvl4pPr>
              <a:lvl5pPr marL="2057400" indent="-228600" eaLnBrk="0" hangingPunct="0">
                <a:spcBef>
                  <a:spcPct val="20000"/>
                </a:spcBef>
                <a:buFont typeface="Arial" charset="0"/>
                <a:buChar char="•"/>
                <a:defRPr sz="1900">
                  <a:solidFill>
                    <a:srgbClr val="273B45"/>
                  </a:solidFill>
                  <a:latin typeface="Arial" charset="0"/>
                  <a:cs typeface="Arial" charset="0"/>
                </a:defRPr>
              </a:lvl5pPr>
              <a:lvl6pPr marL="25146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6pPr>
              <a:lvl7pPr marL="29718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7pPr>
              <a:lvl8pPr marL="34290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8pPr>
              <a:lvl9pPr marL="38862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9pPr>
            </a:lstStyle>
            <a:p>
              <a:pPr algn="ctr" eaLnBrk="1" hangingPunct="1">
                <a:spcBef>
                  <a:spcPct val="0"/>
                </a:spcBef>
                <a:buFontTx/>
                <a:buNone/>
              </a:pPr>
              <a:r>
                <a:rPr lang="en-GB" altLang="en-US" sz="1800">
                  <a:solidFill>
                    <a:schemeClr val="bg1"/>
                  </a:solidFill>
                  <a:latin typeface="Arial Black" pitchFamily="34" charset="0"/>
                </a:rPr>
                <a:t>FINANCIAL</a:t>
              </a:r>
            </a:p>
          </p:txBody>
        </p:sp>
      </p:grpSp>
      <p:sp>
        <p:nvSpPr>
          <p:cNvPr id="9" name="Rectangle 8"/>
          <p:cNvSpPr>
            <a:spLocks noChangeArrowheads="1"/>
          </p:cNvSpPr>
          <p:nvPr/>
        </p:nvSpPr>
        <p:spPr bwMode="auto">
          <a:xfrm>
            <a:off x="3762375" y="2598738"/>
            <a:ext cx="1355725" cy="919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7256" tIns="43630" rIns="87256" bIns="43630">
            <a:spAutoFit/>
          </a:bodyPr>
          <a:lstStyle>
            <a:lvl1pPr eaLnBrk="0" hangingPunct="0">
              <a:spcBef>
                <a:spcPct val="20000"/>
              </a:spcBef>
              <a:buFont typeface="Wingdings" pitchFamily="2" charset="2"/>
              <a:buChar char="§"/>
              <a:defRPr sz="2800">
                <a:solidFill>
                  <a:srgbClr val="273B45"/>
                </a:solidFill>
                <a:latin typeface="Arial" charset="0"/>
                <a:cs typeface="Arial" charset="0"/>
              </a:defRPr>
            </a:lvl1pPr>
            <a:lvl2pPr marL="742950" indent="-285750" eaLnBrk="0" hangingPunct="0">
              <a:spcBef>
                <a:spcPct val="20000"/>
              </a:spcBef>
              <a:buFont typeface="Arial" charset="0"/>
              <a:buChar char="•"/>
              <a:defRPr sz="2300">
                <a:solidFill>
                  <a:srgbClr val="273B45"/>
                </a:solidFill>
                <a:latin typeface="Arial" charset="0"/>
                <a:cs typeface="Arial" charset="0"/>
              </a:defRPr>
            </a:lvl2pPr>
            <a:lvl3pPr marL="1143000" indent="-228600" eaLnBrk="0" hangingPunct="0">
              <a:spcBef>
                <a:spcPct val="20000"/>
              </a:spcBef>
              <a:buFont typeface="Arial" charset="0"/>
              <a:buChar char="•"/>
              <a:defRPr sz="2100">
                <a:solidFill>
                  <a:srgbClr val="273B45"/>
                </a:solidFill>
                <a:latin typeface="Arial" charset="0"/>
                <a:cs typeface="Arial" charset="0"/>
              </a:defRPr>
            </a:lvl3pPr>
            <a:lvl4pPr marL="1600200" indent="-228600" eaLnBrk="0" hangingPunct="0">
              <a:spcBef>
                <a:spcPct val="20000"/>
              </a:spcBef>
              <a:buFont typeface="Arial" charset="0"/>
              <a:buChar char="•"/>
              <a:defRPr sz="1900">
                <a:solidFill>
                  <a:srgbClr val="273B45"/>
                </a:solidFill>
                <a:latin typeface="Arial" charset="0"/>
                <a:cs typeface="Arial" charset="0"/>
              </a:defRPr>
            </a:lvl4pPr>
            <a:lvl5pPr marL="2057400" indent="-228600" eaLnBrk="0" hangingPunct="0">
              <a:spcBef>
                <a:spcPct val="20000"/>
              </a:spcBef>
              <a:buFont typeface="Arial" charset="0"/>
              <a:buChar char="•"/>
              <a:defRPr sz="1900">
                <a:solidFill>
                  <a:srgbClr val="273B45"/>
                </a:solidFill>
                <a:latin typeface="Arial" charset="0"/>
                <a:cs typeface="Arial" charset="0"/>
              </a:defRPr>
            </a:lvl5pPr>
            <a:lvl6pPr marL="25146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6pPr>
            <a:lvl7pPr marL="29718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7pPr>
            <a:lvl8pPr marL="34290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8pPr>
            <a:lvl9pPr marL="38862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9pPr>
          </a:lstStyle>
          <a:p>
            <a:pPr algn="ctr" eaLnBrk="1" hangingPunct="1">
              <a:spcBef>
                <a:spcPct val="0"/>
              </a:spcBef>
              <a:buFontTx/>
              <a:buNone/>
            </a:pPr>
            <a:r>
              <a:rPr lang="en-GB" altLang="en-US" sz="1800">
                <a:solidFill>
                  <a:schemeClr val="bg1"/>
                </a:solidFill>
                <a:latin typeface="Arial Black" pitchFamily="34" charset="0"/>
              </a:rPr>
              <a:t>FUTURE</a:t>
            </a:r>
            <a:br>
              <a:rPr lang="en-GB" altLang="en-US" sz="1800">
                <a:solidFill>
                  <a:schemeClr val="bg1"/>
                </a:solidFill>
                <a:latin typeface="Arial Black" pitchFamily="34" charset="0"/>
              </a:rPr>
            </a:br>
            <a:r>
              <a:rPr lang="en-GB" altLang="en-US" sz="1800">
                <a:solidFill>
                  <a:schemeClr val="bg1"/>
                </a:solidFill>
                <a:latin typeface="Arial Black" pitchFamily="34" charset="0"/>
              </a:rPr>
              <a:t>COUNCIL</a:t>
            </a:r>
          </a:p>
          <a:p>
            <a:pPr algn="ctr" eaLnBrk="1" hangingPunct="1">
              <a:spcBef>
                <a:spcPct val="0"/>
              </a:spcBef>
              <a:buFontTx/>
              <a:buNone/>
            </a:pPr>
            <a:r>
              <a:rPr lang="en-GB" altLang="en-US" sz="1800">
                <a:solidFill>
                  <a:schemeClr val="bg1"/>
                </a:solidFill>
              </a:rPr>
              <a:t>programme</a:t>
            </a:r>
          </a:p>
        </p:txBody>
      </p:sp>
      <p:cxnSp>
        <p:nvCxnSpPr>
          <p:cNvPr id="11" name="Straight Arrow Connector 10"/>
          <p:cNvCxnSpPr/>
          <p:nvPr/>
        </p:nvCxnSpPr>
        <p:spPr>
          <a:xfrm flipH="1">
            <a:off x="2593975" y="2817813"/>
            <a:ext cx="590550" cy="0"/>
          </a:xfrm>
          <a:prstGeom prst="straightConnector1">
            <a:avLst/>
          </a:prstGeom>
          <a:ln>
            <a:solidFill>
              <a:srgbClr val="9DB0AC"/>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flipH="1">
            <a:off x="5530850" y="2779713"/>
            <a:ext cx="592138" cy="0"/>
          </a:xfrm>
          <a:prstGeom prst="straightConnector1">
            <a:avLst/>
          </a:prstGeom>
          <a:ln>
            <a:solidFill>
              <a:srgbClr val="9DB0AC"/>
            </a:solidFill>
            <a:headEnd type="arrow"/>
            <a:tailEnd type="none"/>
          </a:ln>
          <a:effectLst/>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flipH="1">
            <a:off x="5527675" y="3330575"/>
            <a:ext cx="592138" cy="0"/>
          </a:xfrm>
          <a:prstGeom prst="straightConnector1">
            <a:avLst/>
          </a:prstGeom>
          <a:ln>
            <a:solidFill>
              <a:srgbClr val="C8102E"/>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flipH="1">
            <a:off x="2619375" y="3321050"/>
            <a:ext cx="590550" cy="0"/>
          </a:xfrm>
          <a:prstGeom prst="straightConnector1">
            <a:avLst/>
          </a:prstGeom>
          <a:ln>
            <a:solidFill>
              <a:srgbClr val="C8102E"/>
            </a:solidFill>
            <a:headEnd type="arrow"/>
            <a:tailEnd type="none"/>
          </a:ln>
          <a:effectLst/>
        </p:spPr>
        <p:style>
          <a:lnRef idx="2">
            <a:schemeClr val="accent1"/>
          </a:lnRef>
          <a:fillRef idx="0">
            <a:schemeClr val="accent1"/>
          </a:fillRef>
          <a:effectRef idx="1">
            <a:schemeClr val="accent1"/>
          </a:effectRef>
          <a:fontRef idx="minor">
            <a:schemeClr val="tx1"/>
          </a:fontRef>
        </p:style>
      </p:cxnSp>
      <p:sp>
        <p:nvSpPr>
          <p:cNvPr id="17" name="Rectangle 16"/>
          <p:cNvSpPr/>
          <p:nvPr/>
        </p:nvSpPr>
        <p:spPr>
          <a:xfrm>
            <a:off x="6122988" y="4151313"/>
            <a:ext cx="2466975" cy="1626995"/>
          </a:xfrm>
          <a:prstGeom prst="rect">
            <a:avLst/>
          </a:prstGeom>
        </p:spPr>
        <p:txBody>
          <a:bodyPr lIns="87256" tIns="43630" rIns="87256" bIns="43630">
            <a:spAutoFit/>
          </a:bodyPr>
          <a:lstStyle/>
          <a:p>
            <a:pPr algn="ctr" fontAlgn="auto">
              <a:spcBef>
                <a:spcPts val="0"/>
              </a:spcBef>
              <a:spcAft>
                <a:spcPts val="0"/>
              </a:spcAft>
              <a:defRPr/>
            </a:pPr>
            <a:r>
              <a:rPr lang="en-GB" sz="2000" b="1" dirty="0">
                <a:solidFill>
                  <a:schemeClr val="accent6"/>
                </a:solidFill>
                <a:latin typeface="+mn-lt"/>
                <a:cs typeface="+mn-cs"/>
              </a:rPr>
              <a:t>We need to adapt to the changing needs of citizens, partners, staff and the city</a:t>
            </a:r>
          </a:p>
        </p:txBody>
      </p:sp>
      <p:sp>
        <p:nvSpPr>
          <p:cNvPr id="19" name="Rectangle 18"/>
          <p:cNvSpPr/>
          <p:nvPr/>
        </p:nvSpPr>
        <p:spPr>
          <a:xfrm>
            <a:off x="346075" y="4151313"/>
            <a:ext cx="2568575" cy="1011442"/>
          </a:xfrm>
          <a:prstGeom prst="rect">
            <a:avLst/>
          </a:prstGeom>
        </p:spPr>
        <p:txBody>
          <a:bodyPr lIns="87256" tIns="43630" rIns="87256" bIns="43630">
            <a:spAutoFit/>
          </a:bodyPr>
          <a:lstStyle/>
          <a:p>
            <a:pPr algn="ctr" fontAlgn="auto">
              <a:spcBef>
                <a:spcPts val="0"/>
              </a:spcBef>
              <a:spcAft>
                <a:spcPts val="0"/>
              </a:spcAft>
              <a:defRPr/>
            </a:pPr>
            <a:r>
              <a:rPr lang="en-GB" sz="2000" b="1" dirty="0">
                <a:solidFill>
                  <a:schemeClr val="accent6"/>
                </a:solidFill>
                <a:latin typeface="+mn-lt"/>
                <a:cs typeface="+mn-cs"/>
              </a:rPr>
              <a:t>We need to </a:t>
            </a:r>
            <a:r>
              <a:rPr lang="en-GB" sz="2000" b="1" dirty="0" smtClean="0">
                <a:solidFill>
                  <a:schemeClr val="accent6"/>
                </a:solidFill>
                <a:latin typeface="+mn-lt"/>
                <a:cs typeface="+mn-cs"/>
              </a:rPr>
              <a:t>save</a:t>
            </a:r>
            <a:br>
              <a:rPr lang="en-GB" sz="2000" b="1" dirty="0" smtClean="0">
                <a:solidFill>
                  <a:schemeClr val="accent6"/>
                </a:solidFill>
                <a:latin typeface="+mn-lt"/>
                <a:cs typeface="+mn-cs"/>
              </a:rPr>
            </a:br>
            <a:r>
              <a:rPr lang="en-GB" sz="2000" b="1" dirty="0" smtClean="0">
                <a:solidFill>
                  <a:schemeClr val="accent6"/>
                </a:solidFill>
                <a:latin typeface="+mn-lt"/>
                <a:cs typeface="+mn-cs"/>
              </a:rPr>
              <a:t>a </a:t>
            </a:r>
            <a:r>
              <a:rPr lang="en-GB" sz="2000" b="1" dirty="0">
                <a:solidFill>
                  <a:schemeClr val="accent6"/>
                </a:solidFill>
                <a:latin typeface="+mn-lt"/>
                <a:cs typeface="+mn-cs"/>
              </a:rPr>
              <a:t>further </a:t>
            </a:r>
            <a:r>
              <a:rPr lang="en-GB" sz="2000" b="1" dirty="0" smtClean="0">
                <a:solidFill>
                  <a:schemeClr val="accent6"/>
                </a:solidFill>
                <a:latin typeface="+mn-lt"/>
                <a:cs typeface="+mn-cs"/>
              </a:rPr>
              <a:t>c. £</a:t>
            </a:r>
            <a:r>
              <a:rPr lang="en-GB" sz="2000" b="1" dirty="0">
                <a:solidFill>
                  <a:schemeClr val="accent6"/>
                </a:solidFill>
                <a:latin typeface="+mn-lt"/>
                <a:cs typeface="+mn-cs"/>
              </a:rPr>
              <a:t>250m</a:t>
            </a:r>
            <a:br>
              <a:rPr lang="en-GB" sz="2000" b="1" dirty="0">
                <a:solidFill>
                  <a:schemeClr val="accent6"/>
                </a:solidFill>
                <a:latin typeface="+mn-lt"/>
                <a:cs typeface="+mn-cs"/>
              </a:rPr>
            </a:br>
            <a:r>
              <a:rPr lang="en-GB" sz="2000" b="1" dirty="0">
                <a:solidFill>
                  <a:schemeClr val="accent6"/>
                </a:solidFill>
                <a:latin typeface="+mn-lt"/>
                <a:cs typeface="+mn-cs"/>
              </a:rPr>
              <a:t>by 2019/20</a:t>
            </a:r>
          </a:p>
        </p:txBody>
      </p:sp>
    </p:spTree>
    <p:extLst>
      <p:ext uri="{BB962C8B-B14F-4D97-AF65-F5344CB8AC3E}">
        <p14:creationId xmlns:p14="http://schemas.microsoft.com/office/powerpoint/2010/main" val="2907576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3240550" y="447882"/>
            <a:ext cx="7019824" cy="7019824"/>
          </a:xfrm>
          <a:prstGeom prst="ellipse">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TextBox 6"/>
          <p:cNvSpPr txBox="1"/>
          <p:nvPr/>
        </p:nvSpPr>
        <p:spPr>
          <a:xfrm>
            <a:off x="142192" y="2969429"/>
            <a:ext cx="3657600" cy="707886"/>
          </a:xfrm>
          <a:prstGeom prst="rect">
            <a:avLst/>
          </a:prstGeom>
          <a:noFill/>
        </p:spPr>
        <p:txBody>
          <a:bodyPr wrap="square" rtlCol="0">
            <a:spAutoFit/>
          </a:bodyPr>
          <a:lstStyle/>
          <a:p>
            <a:r>
              <a:rPr lang="en-GB" sz="4000" b="1" dirty="0" smtClean="0">
                <a:solidFill>
                  <a:schemeClr val="bg1"/>
                </a:solidFill>
              </a:rPr>
              <a:t>organisational</a:t>
            </a:r>
            <a:endParaRPr lang="en-GB" sz="4000" b="1" dirty="0">
              <a:solidFill>
                <a:schemeClr val="bg1"/>
              </a:solidFill>
            </a:endParaRPr>
          </a:p>
        </p:txBody>
      </p:sp>
      <p:sp>
        <p:nvSpPr>
          <p:cNvPr id="16" name="TextBox 15"/>
          <p:cNvSpPr txBox="1"/>
          <p:nvPr/>
        </p:nvSpPr>
        <p:spPr>
          <a:xfrm>
            <a:off x="139226" y="2548533"/>
            <a:ext cx="2699749" cy="584775"/>
          </a:xfrm>
          <a:prstGeom prst="rect">
            <a:avLst/>
          </a:prstGeom>
          <a:noFill/>
        </p:spPr>
        <p:txBody>
          <a:bodyPr wrap="square" rtlCol="0">
            <a:spAutoFit/>
          </a:bodyPr>
          <a:lstStyle/>
          <a:p>
            <a:r>
              <a:rPr lang="en-GB" sz="3200" b="1" dirty="0" smtClean="0">
                <a:solidFill>
                  <a:schemeClr val="bg1"/>
                </a:solidFill>
              </a:rPr>
              <a:t>Our</a:t>
            </a:r>
            <a:endParaRPr lang="en-GB" sz="3200" b="1" dirty="0">
              <a:solidFill>
                <a:schemeClr val="bg1"/>
              </a:solidFill>
            </a:endParaRPr>
          </a:p>
        </p:txBody>
      </p:sp>
      <p:sp>
        <p:nvSpPr>
          <p:cNvPr id="17" name="TextBox 16"/>
          <p:cNvSpPr txBox="1"/>
          <p:nvPr/>
        </p:nvSpPr>
        <p:spPr>
          <a:xfrm>
            <a:off x="721934" y="3553427"/>
            <a:ext cx="2699749" cy="584775"/>
          </a:xfrm>
          <a:prstGeom prst="rect">
            <a:avLst/>
          </a:prstGeom>
          <a:noFill/>
        </p:spPr>
        <p:txBody>
          <a:bodyPr wrap="square" rtlCol="0">
            <a:spAutoFit/>
          </a:bodyPr>
          <a:lstStyle/>
          <a:p>
            <a:pPr algn="r"/>
            <a:r>
              <a:rPr lang="en-GB" sz="3200" b="1" dirty="0" smtClean="0">
                <a:solidFill>
                  <a:schemeClr val="bg1"/>
                </a:solidFill>
              </a:rPr>
              <a:t>challenge</a:t>
            </a:r>
            <a:endParaRPr lang="en-GB" sz="3200" b="1" dirty="0">
              <a:solidFill>
                <a:schemeClr val="bg1"/>
              </a:solidFill>
            </a:endParaRPr>
          </a:p>
        </p:txBody>
      </p:sp>
      <p:sp>
        <p:nvSpPr>
          <p:cNvPr id="2" name="Rectangle 1"/>
          <p:cNvSpPr/>
          <p:nvPr/>
        </p:nvSpPr>
        <p:spPr>
          <a:xfrm>
            <a:off x="4317174" y="2334310"/>
            <a:ext cx="4572000" cy="2123658"/>
          </a:xfrm>
          <a:prstGeom prst="rect">
            <a:avLst/>
          </a:prstGeom>
        </p:spPr>
        <p:txBody>
          <a:bodyPr>
            <a:spAutoFit/>
          </a:bodyPr>
          <a:lstStyle/>
          <a:p>
            <a:pPr>
              <a:lnSpc>
                <a:spcPct val="110000"/>
              </a:lnSpc>
              <a:spcBef>
                <a:spcPct val="0"/>
              </a:spcBef>
              <a:spcAft>
                <a:spcPts val="600"/>
              </a:spcAft>
            </a:pPr>
            <a:r>
              <a:rPr lang="en-GB" altLang="en-US" sz="2000" dirty="0">
                <a:solidFill>
                  <a:srgbClr val="273B45"/>
                </a:solidFill>
                <a:latin typeface="Arial" charset="0"/>
                <a:cs typeface="Arial" charset="0"/>
              </a:rPr>
              <a:t>We need to </a:t>
            </a:r>
            <a:r>
              <a:rPr lang="en-GB" altLang="en-US" sz="2000" b="1" dirty="0">
                <a:solidFill>
                  <a:srgbClr val="C00000"/>
                </a:solidFill>
                <a:latin typeface="Arial" charset="0"/>
                <a:cs typeface="Arial" charset="0"/>
              </a:rPr>
              <a:t>improve our understanding </a:t>
            </a:r>
            <a:r>
              <a:rPr lang="en-GB" altLang="en-US" sz="2000" dirty="0">
                <a:solidFill>
                  <a:srgbClr val="273B45"/>
                </a:solidFill>
                <a:latin typeface="Arial" charset="0"/>
                <a:cs typeface="Arial" charset="0"/>
              </a:rPr>
              <a:t>of what </a:t>
            </a:r>
            <a:r>
              <a:rPr lang="en-GB" altLang="en-US" sz="2000" dirty="0" smtClean="0">
                <a:solidFill>
                  <a:srgbClr val="273B45"/>
                </a:solidFill>
                <a:latin typeface="Arial" charset="0"/>
                <a:cs typeface="Arial" charset="0"/>
              </a:rPr>
              <a:t>drives</a:t>
            </a:r>
            <a:br>
              <a:rPr lang="en-GB" altLang="en-US" sz="2000" dirty="0" smtClean="0">
                <a:solidFill>
                  <a:srgbClr val="273B45"/>
                </a:solidFill>
                <a:latin typeface="Arial" charset="0"/>
                <a:cs typeface="Arial" charset="0"/>
              </a:rPr>
            </a:br>
            <a:r>
              <a:rPr lang="en-GB" altLang="en-US" sz="2000" dirty="0" smtClean="0">
                <a:solidFill>
                  <a:srgbClr val="273B45"/>
                </a:solidFill>
                <a:latin typeface="Arial" charset="0"/>
                <a:cs typeface="Arial" charset="0"/>
              </a:rPr>
              <a:t>demand </a:t>
            </a:r>
            <a:r>
              <a:rPr lang="en-GB" altLang="en-US" sz="2000" dirty="0">
                <a:solidFill>
                  <a:srgbClr val="273B45"/>
                </a:solidFill>
                <a:latin typeface="Arial" charset="0"/>
                <a:cs typeface="Arial" charset="0"/>
              </a:rPr>
              <a:t>for our services so </a:t>
            </a:r>
            <a:r>
              <a:rPr lang="en-GB" altLang="en-US" sz="2000" dirty="0" smtClean="0">
                <a:solidFill>
                  <a:srgbClr val="273B45"/>
                </a:solidFill>
                <a:latin typeface="Arial" charset="0"/>
                <a:cs typeface="Arial" charset="0"/>
              </a:rPr>
              <a:t>that</a:t>
            </a:r>
            <a:br>
              <a:rPr lang="en-GB" altLang="en-US" sz="2000" dirty="0" smtClean="0">
                <a:solidFill>
                  <a:srgbClr val="273B45"/>
                </a:solidFill>
                <a:latin typeface="Arial" charset="0"/>
                <a:cs typeface="Arial" charset="0"/>
              </a:rPr>
            </a:br>
            <a:r>
              <a:rPr lang="en-GB" altLang="en-US" sz="2000" dirty="0" smtClean="0">
                <a:solidFill>
                  <a:srgbClr val="273B45"/>
                </a:solidFill>
                <a:latin typeface="Arial" charset="0"/>
                <a:cs typeface="Arial" charset="0"/>
              </a:rPr>
              <a:t>we </a:t>
            </a:r>
            <a:r>
              <a:rPr lang="en-GB" altLang="en-US" sz="2000" dirty="0">
                <a:solidFill>
                  <a:srgbClr val="273B45"/>
                </a:solidFill>
                <a:latin typeface="Arial" charset="0"/>
                <a:cs typeface="Arial" charset="0"/>
              </a:rPr>
              <a:t>can </a:t>
            </a:r>
            <a:r>
              <a:rPr lang="en-GB" altLang="en-US" sz="2000" b="1" dirty="0">
                <a:solidFill>
                  <a:srgbClr val="C00000"/>
                </a:solidFill>
                <a:latin typeface="Arial" charset="0"/>
                <a:cs typeface="Arial" charset="0"/>
              </a:rPr>
              <a:t>improve their </a:t>
            </a:r>
            <a:r>
              <a:rPr lang="en-GB" altLang="en-US" sz="2000" b="1" dirty="0" smtClean="0">
                <a:solidFill>
                  <a:srgbClr val="C00000"/>
                </a:solidFill>
                <a:latin typeface="Arial" charset="0"/>
                <a:cs typeface="Arial" charset="0"/>
              </a:rPr>
              <a:t>design</a:t>
            </a:r>
            <a:r>
              <a:rPr lang="en-GB" altLang="en-US" sz="2000" dirty="0" smtClean="0">
                <a:solidFill>
                  <a:srgbClr val="273B45"/>
                </a:solidFill>
                <a:latin typeface="Arial" charset="0"/>
                <a:cs typeface="Arial" charset="0"/>
              </a:rPr>
              <a:t/>
            </a:r>
            <a:br>
              <a:rPr lang="en-GB" altLang="en-US" sz="2000" dirty="0" smtClean="0">
                <a:solidFill>
                  <a:srgbClr val="273B45"/>
                </a:solidFill>
                <a:latin typeface="Arial" charset="0"/>
                <a:cs typeface="Arial" charset="0"/>
              </a:rPr>
            </a:br>
            <a:r>
              <a:rPr lang="en-GB" altLang="en-US" sz="2000" dirty="0" smtClean="0">
                <a:solidFill>
                  <a:srgbClr val="273B45"/>
                </a:solidFill>
                <a:latin typeface="Arial" charset="0"/>
                <a:cs typeface="Arial" charset="0"/>
              </a:rPr>
              <a:t>and </a:t>
            </a:r>
            <a:r>
              <a:rPr lang="en-GB" altLang="en-US" sz="2000" dirty="0">
                <a:solidFill>
                  <a:srgbClr val="273B45"/>
                </a:solidFill>
                <a:latin typeface="Arial" charset="0"/>
                <a:cs typeface="Arial" charset="0"/>
              </a:rPr>
              <a:t>make sure we get </a:t>
            </a:r>
            <a:r>
              <a:rPr lang="en-GB" altLang="en-US" sz="2000" dirty="0" smtClean="0">
                <a:solidFill>
                  <a:srgbClr val="273B45"/>
                </a:solidFill>
                <a:latin typeface="Arial" charset="0"/>
                <a:cs typeface="Arial" charset="0"/>
              </a:rPr>
              <a:t>things</a:t>
            </a:r>
            <a:br>
              <a:rPr lang="en-GB" altLang="en-US" sz="2000" dirty="0" smtClean="0">
                <a:solidFill>
                  <a:srgbClr val="273B45"/>
                </a:solidFill>
                <a:latin typeface="Arial" charset="0"/>
                <a:cs typeface="Arial" charset="0"/>
              </a:rPr>
            </a:br>
            <a:r>
              <a:rPr lang="en-GB" altLang="en-US" sz="2000" dirty="0" smtClean="0">
                <a:solidFill>
                  <a:srgbClr val="273B45"/>
                </a:solidFill>
                <a:latin typeface="Arial" charset="0"/>
                <a:cs typeface="Arial" charset="0"/>
              </a:rPr>
              <a:t>right </a:t>
            </a:r>
            <a:r>
              <a:rPr lang="en-GB" altLang="en-US" sz="2000" dirty="0">
                <a:solidFill>
                  <a:srgbClr val="273B45"/>
                </a:solidFill>
                <a:latin typeface="Arial" charset="0"/>
                <a:cs typeface="Arial" charset="0"/>
              </a:rPr>
              <a:t>first time.</a:t>
            </a:r>
          </a:p>
        </p:txBody>
      </p:sp>
    </p:spTree>
    <p:extLst>
      <p:ext uri="{BB962C8B-B14F-4D97-AF65-F5344CB8AC3E}">
        <p14:creationId xmlns:p14="http://schemas.microsoft.com/office/powerpoint/2010/main" val="1762472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3240550" y="447882"/>
            <a:ext cx="7019824" cy="7019824"/>
          </a:xfrm>
          <a:prstGeom prst="ellipse">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TextBox 6"/>
          <p:cNvSpPr txBox="1"/>
          <p:nvPr/>
        </p:nvSpPr>
        <p:spPr>
          <a:xfrm>
            <a:off x="142192" y="2969429"/>
            <a:ext cx="3657600" cy="707886"/>
          </a:xfrm>
          <a:prstGeom prst="rect">
            <a:avLst/>
          </a:prstGeom>
          <a:noFill/>
        </p:spPr>
        <p:txBody>
          <a:bodyPr wrap="square" rtlCol="0">
            <a:spAutoFit/>
          </a:bodyPr>
          <a:lstStyle/>
          <a:p>
            <a:r>
              <a:rPr lang="en-GB" sz="4000" b="1" dirty="0" smtClean="0">
                <a:solidFill>
                  <a:schemeClr val="bg1"/>
                </a:solidFill>
              </a:rPr>
              <a:t>organisational</a:t>
            </a:r>
            <a:endParaRPr lang="en-GB" sz="4000" b="1" dirty="0">
              <a:solidFill>
                <a:schemeClr val="bg1"/>
              </a:solidFill>
            </a:endParaRPr>
          </a:p>
        </p:txBody>
      </p:sp>
      <p:sp>
        <p:nvSpPr>
          <p:cNvPr id="16" name="TextBox 15"/>
          <p:cNvSpPr txBox="1"/>
          <p:nvPr/>
        </p:nvSpPr>
        <p:spPr>
          <a:xfrm>
            <a:off x="139226" y="2548533"/>
            <a:ext cx="2699749" cy="584775"/>
          </a:xfrm>
          <a:prstGeom prst="rect">
            <a:avLst/>
          </a:prstGeom>
          <a:noFill/>
        </p:spPr>
        <p:txBody>
          <a:bodyPr wrap="square" rtlCol="0">
            <a:spAutoFit/>
          </a:bodyPr>
          <a:lstStyle/>
          <a:p>
            <a:r>
              <a:rPr lang="en-GB" sz="3200" b="1" dirty="0" smtClean="0">
                <a:solidFill>
                  <a:schemeClr val="bg1"/>
                </a:solidFill>
              </a:rPr>
              <a:t>Our</a:t>
            </a:r>
            <a:endParaRPr lang="en-GB" sz="3200" b="1" dirty="0">
              <a:solidFill>
                <a:schemeClr val="bg1"/>
              </a:solidFill>
            </a:endParaRPr>
          </a:p>
        </p:txBody>
      </p:sp>
      <p:sp>
        <p:nvSpPr>
          <p:cNvPr id="17" name="TextBox 16"/>
          <p:cNvSpPr txBox="1"/>
          <p:nvPr/>
        </p:nvSpPr>
        <p:spPr>
          <a:xfrm>
            <a:off x="721934" y="3553427"/>
            <a:ext cx="2699749" cy="584775"/>
          </a:xfrm>
          <a:prstGeom prst="rect">
            <a:avLst/>
          </a:prstGeom>
          <a:noFill/>
        </p:spPr>
        <p:txBody>
          <a:bodyPr wrap="square" rtlCol="0">
            <a:spAutoFit/>
          </a:bodyPr>
          <a:lstStyle/>
          <a:p>
            <a:pPr algn="r"/>
            <a:r>
              <a:rPr lang="en-GB" sz="3200" b="1" dirty="0" smtClean="0">
                <a:solidFill>
                  <a:schemeClr val="bg1"/>
                </a:solidFill>
              </a:rPr>
              <a:t>challenge</a:t>
            </a:r>
            <a:endParaRPr lang="en-GB" sz="3200" b="1" dirty="0">
              <a:solidFill>
                <a:schemeClr val="bg1"/>
              </a:solidFill>
            </a:endParaRPr>
          </a:p>
        </p:txBody>
      </p:sp>
      <p:sp>
        <p:nvSpPr>
          <p:cNvPr id="3" name="Rectangle 2"/>
          <p:cNvSpPr/>
          <p:nvPr/>
        </p:nvSpPr>
        <p:spPr>
          <a:xfrm>
            <a:off x="6476098" y="1992039"/>
            <a:ext cx="2404800" cy="978729"/>
          </a:xfrm>
          <a:prstGeom prst="rect">
            <a:avLst/>
          </a:prstGeom>
        </p:spPr>
        <p:txBody>
          <a:bodyPr wrap="square">
            <a:spAutoFit/>
          </a:bodyPr>
          <a:lstStyle/>
          <a:p>
            <a:pPr marL="171450" indent="-171450" defTabSz="800100">
              <a:lnSpc>
                <a:spcPct val="90000"/>
              </a:lnSpc>
              <a:spcAft>
                <a:spcPct val="35000"/>
              </a:spcAft>
              <a:buFont typeface="Wingdings" panose="05000000000000000000" pitchFamily="2" charset="2"/>
              <a:buChar char="§"/>
            </a:pPr>
            <a:r>
              <a:rPr lang="en-GB" sz="1600" dirty="0">
                <a:solidFill>
                  <a:schemeClr val="accent6">
                    <a:lumMod val="75000"/>
                  </a:schemeClr>
                </a:solidFill>
              </a:rPr>
              <a:t>Outward looking, community based, working at a regional, city and local level </a:t>
            </a:r>
          </a:p>
        </p:txBody>
      </p:sp>
      <p:sp>
        <p:nvSpPr>
          <p:cNvPr id="4" name="Rectangle 3"/>
          <p:cNvSpPr/>
          <p:nvPr/>
        </p:nvSpPr>
        <p:spPr>
          <a:xfrm>
            <a:off x="3854573" y="3447079"/>
            <a:ext cx="2406374" cy="757130"/>
          </a:xfrm>
          <a:prstGeom prst="rect">
            <a:avLst/>
          </a:prstGeom>
        </p:spPr>
        <p:txBody>
          <a:bodyPr wrap="square">
            <a:spAutoFit/>
          </a:bodyPr>
          <a:lstStyle/>
          <a:p>
            <a:pPr marL="171450" indent="-171450" defTabSz="800100">
              <a:lnSpc>
                <a:spcPct val="90000"/>
              </a:lnSpc>
              <a:spcAft>
                <a:spcPct val="35000"/>
              </a:spcAft>
              <a:buFont typeface="Wingdings" panose="05000000000000000000" pitchFamily="2" charset="2"/>
              <a:buChar char="§"/>
              <a:defRPr/>
            </a:pPr>
            <a:r>
              <a:rPr lang="en-GB" sz="1600" dirty="0">
                <a:solidFill>
                  <a:schemeClr val="accent6">
                    <a:lumMod val="75000"/>
                  </a:schemeClr>
                </a:solidFill>
              </a:rPr>
              <a:t>Work closely with our partners, across everything we do</a:t>
            </a:r>
          </a:p>
        </p:txBody>
      </p:sp>
      <p:sp>
        <p:nvSpPr>
          <p:cNvPr id="5" name="Rectangle 4"/>
          <p:cNvSpPr/>
          <p:nvPr/>
        </p:nvSpPr>
        <p:spPr>
          <a:xfrm>
            <a:off x="3856147" y="4458920"/>
            <a:ext cx="2404800" cy="1421928"/>
          </a:xfrm>
          <a:prstGeom prst="rect">
            <a:avLst/>
          </a:prstGeom>
        </p:spPr>
        <p:txBody>
          <a:bodyPr wrap="square">
            <a:spAutoFit/>
          </a:bodyPr>
          <a:lstStyle/>
          <a:p>
            <a:pPr marL="171450" indent="-171450" defTabSz="800100" fontAlgn="auto">
              <a:lnSpc>
                <a:spcPct val="90000"/>
              </a:lnSpc>
              <a:spcAft>
                <a:spcPct val="35000"/>
              </a:spcAft>
              <a:buFont typeface="Wingdings" panose="05000000000000000000" pitchFamily="2" charset="2"/>
              <a:buChar char="§"/>
              <a:defRPr/>
            </a:pPr>
            <a:r>
              <a:rPr lang="en-GB" sz="1600" dirty="0">
                <a:solidFill>
                  <a:schemeClr val="accent6">
                    <a:lumMod val="75000"/>
                  </a:schemeClr>
                </a:solidFill>
              </a:rPr>
              <a:t>A smaller core council, where staff are out in communities using technology to stay connected with vulnerable customers</a:t>
            </a:r>
          </a:p>
        </p:txBody>
      </p:sp>
      <p:sp>
        <p:nvSpPr>
          <p:cNvPr id="26" name="Rectangle 25"/>
          <p:cNvSpPr/>
          <p:nvPr/>
        </p:nvSpPr>
        <p:spPr>
          <a:xfrm>
            <a:off x="6479442" y="3438080"/>
            <a:ext cx="2406374" cy="1421928"/>
          </a:xfrm>
          <a:prstGeom prst="rect">
            <a:avLst/>
          </a:prstGeom>
        </p:spPr>
        <p:txBody>
          <a:bodyPr wrap="square">
            <a:spAutoFit/>
          </a:bodyPr>
          <a:lstStyle/>
          <a:p>
            <a:pPr marL="171450" indent="-171450" defTabSz="800100" fontAlgn="auto">
              <a:lnSpc>
                <a:spcPct val="90000"/>
              </a:lnSpc>
              <a:spcAft>
                <a:spcPct val="35000"/>
              </a:spcAft>
              <a:buFont typeface="Wingdings" panose="05000000000000000000" pitchFamily="2" charset="2"/>
              <a:buChar char="§"/>
              <a:defRPr/>
            </a:pPr>
            <a:r>
              <a:rPr lang="en-GB" sz="1600" dirty="0">
                <a:solidFill>
                  <a:schemeClr val="accent6">
                    <a:lumMod val="75000"/>
                  </a:schemeClr>
                </a:solidFill>
              </a:rPr>
              <a:t>A council that runs less services directly and has to influence others – either in partnership or through contracts</a:t>
            </a:r>
          </a:p>
        </p:txBody>
      </p:sp>
      <p:sp>
        <p:nvSpPr>
          <p:cNvPr id="14" name="Rectangle 13"/>
          <p:cNvSpPr/>
          <p:nvPr/>
        </p:nvSpPr>
        <p:spPr>
          <a:xfrm>
            <a:off x="3854573" y="1992039"/>
            <a:ext cx="2406374" cy="1200329"/>
          </a:xfrm>
          <a:prstGeom prst="rect">
            <a:avLst/>
          </a:prstGeom>
        </p:spPr>
        <p:txBody>
          <a:bodyPr wrap="square">
            <a:spAutoFit/>
          </a:bodyPr>
          <a:lstStyle/>
          <a:p>
            <a:pPr marL="171450" indent="-171450" defTabSz="800100" fontAlgn="auto">
              <a:lnSpc>
                <a:spcPct val="90000"/>
              </a:lnSpc>
              <a:spcAft>
                <a:spcPct val="35000"/>
              </a:spcAft>
              <a:buFont typeface="Wingdings" panose="05000000000000000000" pitchFamily="2" charset="2"/>
              <a:buChar char="§"/>
              <a:defRPr/>
            </a:pPr>
            <a:r>
              <a:rPr lang="en-GB" sz="1600" dirty="0">
                <a:solidFill>
                  <a:schemeClr val="accent6">
                    <a:lumMod val="75000"/>
                  </a:schemeClr>
                </a:solidFill>
              </a:rPr>
              <a:t>Focus on long-term independence for citizens, working with the community to design local solutions</a:t>
            </a:r>
          </a:p>
        </p:txBody>
      </p:sp>
      <p:sp>
        <p:nvSpPr>
          <p:cNvPr id="20" name="TextBox 19"/>
          <p:cNvSpPr txBox="1"/>
          <p:nvPr/>
        </p:nvSpPr>
        <p:spPr>
          <a:xfrm>
            <a:off x="3854580" y="1065017"/>
            <a:ext cx="5364726" cy="646331"/>
          </a:xfrm>
          <a:prstGeom prst="rect">
            <a:avLst/>
          </a:prstGeom>
          <a:noFill/>
        </p:spPr>
        <p:txBody>
          <a:bodyPr wrap="square" rtlCol="0">
            <a:spAutoFit/>
          </a:bodyPr>
          <a:lstStyle/>
          <a:p>
            <a:r>
              <a:rPr lang="en-GB" altLang="en-US" sz="3600" b="1" dirty="0">
                <a:solidFill>
                  <a:schemeClr val="accent6">
                    <a:lumMod val="75000"/>
                  </a:schemeClr>
                </a:solidFill>
              </a:rPr>
              <a:t>A new way of working</a:t>
            </a:r>
            <a:endParaRPr lang="en-GB" sz="3600" b="1" dirty="0">
              <a:solidFill>
                <a:schemeClr val="accent6">
                  <a:lumMod val="75000"/>
                </a:schemeClr>
              </a:solidFill>
            </a:endParaRPr>
          </a:p>
        </p:txBody>
      </p:sp>
    </p:spTree>
    <p:extLst>
      <p:ext uri="{BB962C8B-B14F-4D97-AF65-F5344CB8AC3E}">
        <p14:creationId xmlns:p14="http://schemas.microsoft.com/office/powerpoint/2010/main" val="3917365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2804" y="1299920"/>
            <a:ext cx="4621778" cy="646331"/>
          </a:xfrm>
          <a:prstGeom prst="rect">
            <a:avLst/>
          </a:prstGeom>
        </p:spPr>
        <p:txBody>
          <a:bodyPr wrap="none">
            <a:spAutoFit/>
          </a:bodyPr>
          <a:lstStyle/>
          <a:p>
            <a:r>
              <a:rPr lang="en-GB" sz="3600" b="1" dirty="0">
                <a:solidFill>
                  <a:schemeClr val="accent6">
                    <a:lumMod val="75000"/>
                  </a:schemeClr>
                </a:solidFill>
              </a:rPr>
              <a:t>Planning for change</a:t>
            </a:r>
          </a:p>
        </p:txBody>
      </p:sp>
      <p:sp>
        <p:nvSpPr>
          <p:cNvPr id="3" name="Rectangle 2"/>
          <p:cNvSpPr/>
          <p:nvPr/>
        </p:nvSpPr>
        <p:spPr>
          <a:xfrm>
            <a:off x="6405075" y="2417436"/>
            <a:ext cx="2484000" cy="1938992"/>
          </a:xfrm>
          <a:prstGeom prst="rect">
            <a:avLst/>
          </a:prstGeom>
        </p:spPr>
        <p:txBody>
          <a:bodyPr wrap="square">
            <a:spAutoFit/>
          </a:bodyPr>
          <a:lstStyle/>
          <a:p>
            <a:pPr marL="342900" indent="-342900">
              <a:spcBef>
                <a:spcPct val="0"/>
              </a:spcBef>
              <a:spcAft>
                <a:spcPts val="1200"/>
              </a:spcAft>
              <a:buFont typeface="Wingdings" panose="05000000000000000000" pitchFamily="2" charset="2"/>
              <a:buChar char="§"/>
            </a:pPr>
            <a:r>
              <a:rPr lang="en-GB" altLang="en-US" sz="2000" dirty="0" smtClean="0">
                <a:solidFill>
                  <a:srgbClr val="273B45"/>
                </a:solidFill>
                <a:latin typeface="Arial" charset="0"/>
                <a:cs typeface="Arial" charset="0"/>
              </a:rPr>
              <a:t>Develop a budget and business plan that takes a medium term view </a:t>
            </a:r>
          </a:p>
        </p:txBody>
      </p:sp>
      <p:sp>
        <p:nvSpPr>
          <p:cNvPr id="4" name="Rectangle 3"/>
          <p:cNvSpPr/>
          <p:nvPr/>
        </p:nvSpPr>
        <p:spPr>
          <a:xfrm>
            <a:off x="632804" y="2422663"/>
            <a:ext cx="2484000" cy="2862322"/>
          </a:xfrm>
          <a:prstGeom prst="rect">
            <a:avLst/>
          </a:prstGeom>
        </p:spPr>
        <p:txBody>
          <a:bodyPr wrap="square">
            <a:spAutoFit/>
          </a:bodyPr>
          <a:lstStyle/>
          <a:p>
            <a:pPr marL="342900" indent="-342900">
              <a:spcBef>
                <a:spcPct val="0"/>
              </a:spcBef>
              <a:spcAft>
                <a:spcPts val="1200"/>
              </a:spcAft>
              <a:buFont typeface="Wingdings" panose="05000000000000000000" pitchFamily="2" charset="2"/>
              <a:buChar char="§"/>
            </a:pPr>
            <a:r>
              <a:rPr lang="en-GB" altLang="en-US" sz="2000" dirty="0" smtClean="0">
                <a:solidFill>
                  <a:srgbClr val="273B45"/>
                </a:solidFill>
                <a:latin typeface="Arial" charset="0"/>
                <a:cs typeface="Arial" charset="0"/>
              </a:rPr>
              <a:t>Use </a:t>
            </a:r>
            <a:r>
              <a:rPr lang="en-GB" altLang="en-US" sz="2000" dirty="0">
                <a:solidFill>
                  <a:srgbClr val="273B45"/>
                </a:solidFill>
                <a:latin typeface="Arial" charset="0"/>
                <a:cs typeface="Arial" charset="0"/>
              </a:rPr>
              <a:t>workshops </a:t>
            </a:r>
            <a:r>
              <a:rPr lang="en-GB" altLang="en-US" sz="2000" dirty="0" smtClean="0">
                <a:solidFill>
                  <a:srgbClr val="273B45"/>
                </a:solidFill>
                <a:latin typeface="Arial" charset="0"/>
                <a:cs typeface="Arial" charset="0"/>
              </a:rPr>
              <a:t>focused </a:t>
            </a:r>
            <a:r>
              <a:rPr lang="en-GB" altLang="en-US" sz="2000" dirty="0">
                <a:solidFill>
                  <a:srgbClr val="273B45"/>
                </a:solidFill>
                <a:latin typeface="Arial" charset="0"/>
                <a:cs typeface="Arial" charset="0"/>
              </a:rPr>
              <a:t>around customer groups </a:t>
            </a:r>
            <a:r>
              <a:rPr lang="en-GB" altLang="en-US" sz="2000" dirty="0" smtClean="0">
                <a:solidFill>
                  <a:srgbClr val="273B45"/>
                </a:solidFill>
                <a:latin typeface="Arial" charset="0"/>
                <a:cs typeface="Arial" charset="0"/>
              </a:rPr>
              <a:t>to better understand how </a:t>
            </a:r>
            <a:r>
              <a:rPr lang="en-GB" altLang="en-US" sz="2000" dirty="0">
                <a:solidFill>
                  <a:srgbClr val="273B45"/>
                </a:solidFill>
                <a:latin typeface="Arial" charset="0"/>
                <a:cs typeface="Arial" charset="0"/>
              </a:rPr>
              <a:t>different people use the whole council in different ways</a:t>
            </a:r>
          </a:p>
        </p:txBody>
      </p:sp>
      <p:sp>
        <p:nvSpPr>
          <p:cNvPr id="5" name="Rectangle 4"/>
          <p:cNvSpPr/>
          <p:nvPr/>
        </p:nvSpPr>
        <p:spPr>
          <a:xfrm>
            <a:off x="3518939" y="2427947"/>
            <a:ext cx="2484000" cy="1938992"/>
          </a:xfrm>
          <a:prstGeom prst="rect">
            <a:avLst/>
          </a:prstGeom>
        </p:spPr>
        <p:txBody>
          <a:bodyPr wrap="square">
            <a:spAutoFit/>
          </a:bodyPr>
          <a:lstStyle/>
          <a:p>
            <a:pPr marL="342900" indent="-342900">
              <a:spcBef>
                <a:spcPct val="0"/>
              </a:spcBef>
              <a:spcAft>
                <a:spcPts val="1200"/>
              </a:spcAft>
              <a:buFont typeface="Wingdings" panose="05000000000000000000" pitchFamily="2" charset="2"/>
              <a:buChar char="§"/>
            </a:pPr>
            <a:r>
              <a:rPr lang="en-GB" altLang="en-US" sz="2000" dirty="0" smtClean="0">
                <a:solidFill>
                  <a:srgbClr val="273B45"/>
                </a:solidFill>
                <a:latin typeface="Arial" charset="0"/>
                <a:cs typeface="Arial" charset="0"/>
              </a:rPr>
              <a:t>Identify six </a:t>
            </a:r>
            <a:r>
              <a:rPr lang="en-GB" altLang="en-US" sz="2000" dirty="0">
                <a:solidFill>
                  <a:srgbClr val="273B45"/>
                </a:solidFill>
                <a:latin typeface="Arial" charset="0"/>
                <a:cs typeface="Arial" charset="0"/>
              </a:rPr>
              <a:t>major themes where we believe we can reduce cost and deliver better outcomes</a:t>
            </a:r>
          </a:p>
        </p:txBody>
      </p:sp>
    </p:spTree>
    <p:extLst>
      <p:ext uri="{BB962C8B-B14F-4D97-AF65-F5344CB8AC3E}">
        <p14:creationId xmlns:p14="http://schemas.microsoft.com/office/powerpoint/2010/main" val="3180104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68313" y="2942345"/>
            <a:ext cx="8424862" cy="48895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GB" b="1" dirty="0">
                <a:solidFill>
                  <a:schemeClr val="bg1"/>
                </a:solidFill>
              </a:rPr>
              <a:t>The changing workforce</a:t>
            </a:r>
          </a:p>
        </p:txBody>
      </p:sp>
      <p:sp>
        <p:nvSpPr>
          <p:cNvPr id="7" name="Rectangle 6"/>
          <p:cNvSpPr/>
          <p:nvPr/>
        </p:nvSpPr>
        <p:spPr>
          <a:xfrm>
            <a:off x="468313" y="3655133"/>
            <a:ext cx="8424862" cy="490537"/>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GB" b="1" dirty="0">
                <a:solidFill>
                  <a:schemeClr val="bg1"/>
                </a:solidFill>
              </a:rPr>
              <a:t>Council wide</a:t>
            </a:r>
          </a:p>
        </p:txBody>
      </p:sp>
      <p:sp>
        <p:nvSpPr>
          <p:cNvPr id="8" name="Rectangle 7"/>
          <p:cNvSpPr/>
          <p:nvPr/>
        </p:nvSpPr>
        <p:spPr>
          <a:xfrm>
            <a:off x="2603500" y="1508833"/>
            <a:ext cx="1893888" cy="1228725"/>
          </a:xfrm>
          <a:prstGeom prst="rect">
            <a:avLst/>
          </a:prstGeom>
          <a:solidFill>
            <a:schemeClr val="accent4">
              <a:lumMod val="75000"/>
            </a:schemeClr>
          </a:solidFill>
          <a:ln>
            <a:solidFill>
              <a:schemeClr val="accent4">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GB" b="1" dirty="0"/>
              <a:t>Maximising the independence</a:t>
            </a:r>
          </a:p>
          <a:p>
            <a:pPr algn="ctr" fontAlgn="auto">
              <a:spcBef>
                <a:spcPts val="0"/>
              </a:spcBef>
              <a:spcAft>
                <a:spcPts val="0"/>
              </a:spcAft>
              <a:defRPr/>
            </a:pPr>
            <a:r>
              <a:rPr lang="en-GB" b="1" dirty="0"/>
              <a:t>of adults</a:t>
            </a:r>
          </a:p>
        </p:txBody>
      </p:sp>
      <p:sp>
        <p:nvSpPr>
          <p:cNvPr id="9" name="Rectangle 8"/>
          <p:cNvSpPr/>
          <p:nvPr/>
        </p:nvSpPr>
        <p:spPr>
          <a:xfrm>
            <a:off x="468313" y="1508833"/>
            <a:ext cx="1893887" cy="1228725"/>
          </a:xfrm>
          <a:prstGeom prst="rect">
            <a:avLst/>
          </a:prstGeom>
          <a:solidFill>
            <a:srgbClr val="C00000"/>
          </a:solidFill>
          <a:ln>
            <a:solidFill>
              <a:srgbClr val="C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GB" b="1" dirty="0"/>
              <a:t>Preventing family breakdown</a:t>
            </a:r>
          </a:p>
        </p:txBody>
      </p:sp>
      <p:sp>
        <p:nvSpPr>
          <p:cNvPr id="10" name="Rectangle 9"/>
          <p:cNvSpPr/>
          <p:nvPr/>
        </p:nvSpPr>
        <p:spPr>
          <a:xfrm>
            <a:off x="6997700" y="1508833"/>
            <a:ext cx="1895475" cy="1228725"/>
          </a:xfrm>
          <a:prstGeom prst="rect">
            <a:avLst/>
          </a:prstGeom>
          <a:solidFill>
            <a:srgbClr val="00B0F0"/>
          </a:solidFill>
          <a:ln>
            <a:solidFill>
              <a:srgbClr val="00B0F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GB" b="1" dirty="0"/>
              <a:t>Economic</a:t>
            </a:r>
          </a:p>
          <a:p>
            <a:pPr algn="ctr" fontAlgn="auto">
              <a:spcBef>
                <a:spcPts val="0"/>
              </a:spcBef>
              <a:spcAft>
                <a:spcPts val="0"/>
              </a:spcAft>
              <a:defRPr/>
            </a:pPr>
            <a:r>
              <a:rPr lang="en-GB" b="1" dirty="0"/>
              <a:t>growth</a:t>
            </a:r>
            <a:br>
              <a:rPr lang="en-GB" b="1" dirty="0"/>
            </a:br>
            <a:r>
              <a:rPr lang="en-GB" b="1" dirty="0"/>
              <a:t>and jobs</a:t>
            </a:r>
          </a:p>
        </p:txBody>
      </p:sp>
      <p:sp>
        <p:nvSpPr>
          <p:cNvPr id="11" name="Rectangle 10"/>
          <p:cNvSpPr/>
          <p:nvPr/>
        </p:nvSpPr>
        <p:spPr>
          <a:xfrm>
            <a:off x="4738688" y="1508833"/>
            <a:ext cx="2017712" cy="1228725"/>
          </a:xfrm>
          <a:prstGeom prst="rect">
            <a:avLst/>
          </a:prstGeom>
          <a:solidFill>
            <a:schemeClr val="accent3">
              <a:lumMod val="75000"/>
            </a:schemeClr>
          </a:solidFill>
          <a:ln>
            <a:solidFill>
              <a:schemeClr val="accent3">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GB" b="1" dirty="0"/>
              <a:t>Sustainable neighbourhoods</a:t>
            </a:r>
          </a:p>
        </p:txBody>
      </p:sp>
      <p:sp>
        <p:nvSpPr>
          <p:cNvPr id="66568" name="Title 18"/>
          <p:cNvSpPr>
            <a:spLocks noGrp="1"/>
          </p:cNvSpPr>
          <p:nvPr>
            <p:ph type="title"/>
          </p:nvPr>
        </p:nvSpPr>
        <p:spPr>
          <a:xfrm>
            <a:off x="457200" y="794228"/>
            <a:ext cx="8435975" cy="711200"/>
          </a:xfrm>
        </p:spPr>
        <p:txBody>
          <a:bodyPr/>
          <a:lstStyle/>
          <a:p>
            <a:pPr eaLnBrk="1" hangingPunct="1"/>
            <a:r>
              <a:rPr lang="en-GB" altLang="en-US" dirty="0" smtClean="0">
                <a:solidFill>
                  <a:schemeClr val="accent6">
                    <a:lumMod val="50000"/>
                  </a:schemeClr>
                </a:solidFill>
                <a:latin typeface="Arial" charset="0"/>
                <a:cs typeface="Arial" charset="0"/>
              </a:rPr>
              <a:t>Our themes</a:t>
            </a:r>
          </a:p>
        </p:txBody>
      </p:sp>
      <p:sp>
        <p:nvSpPr>
          <p:cNvPr id="17" name="Content Placeholder 15"/>
          <p:cNvSpPr txBox="1">
            <a:spLocks/>
          </p:cNvSpPr>
          <p:nvPr/>
        </p:nvSpPr>
        <p:spPr>
          <a:xfrm>
            <a:off x="468313" y="4418720"/>
            <a:ext cx="8424862" cy="1385888"/>
          </a:xfrm>
          <a:prstGeom prst="rect">
            <a:avLst/>
          </a:prstGeom>
        </p:spPr>
        <p:txBody>
          <a:bodyPr/>
          <a:lstStyle>
            <a:lvl1pPr marL="402300" indent="-402300" algn="l" defTabSz="536399" rtl="0" eaLnBrk="1" latinLnBrk="0" hangingPunct="1">
              <a:spcBef>
                <a:spcPct val="20000"/>
              </a:spcBef>
              <a:buFont typeface="Wingdings" panose="05000000000000000000" pitchFamily="2" charset="2"/>
              <a:buChar char="§"/>
              <a:defRPr sz="2800" kern="1200">
                <a:solidFill>
                  <a:schemeClr val="accent6">
                    <a:lumMod val="50000"/>
                  </a:schemeClr>
                </a:solidFill>
                <a:latin typeface="Arial" panose="020B0604020202020204" pitchFamily="34" charset="0"/>
                <a:ea typeface="+mn-ea"/>
                <a:cs typeface="Arial" panose="020B0604020202020204" pitchFamily="34" charset="0"/>
              </a:defRPr>
            </a:lvl1pPr>
            <a:lvl2pPr marL="871648" indent="-335249" algn="l" defTabSz="536399" rtl="0" eaLnBrk="1" latinLnBrk="0" hangingPunct="1">
              <a:spcBef>
                <a:spcPct val="20000"/>
              </a:spcBef>
              <a:buFont typeface="Arial" panose="020B0604020202020204" pitchFamily="34" charset="0"/>
              <a:buChar char="•"/>
              <a:defRPr sz="2300" kern="1200">
                <a:solidFill>
                  <a:schemeClr val="accent6">
                    <a:lumMod val="50000"/>
                  </a:schemeClr>
                </a:solidFill>
                <a:latin typeface="Arial" panose="020B0604020202020204" pitchFamily="34" charset="0"/>
                <a:ea typeface="+mn-ea"/>
                <a:cs typeface="Arial" panose="020B0604020202020204" pitchFamily="34" charset="0"/>
              </a:defRPr>
            </a:lvl2pPr>
            <a:lvl3pPr marL="1340997" indent="-268199" algn="l" defTabSz="536399" rtl="0" eaLnBrk="1" latinLnBrk="0" hangingPunct="1">
              <a:spcBef>
                <a:spcPct val="20000"/>
              </a:spcBef>
              <a:buFont typeface="Arial" panose="020B0604020202020204" pitchFamily="34" charset="0"/>
              <a:buChar char="•"/>
              <a:defRPr sz="2100" kern="1200">
                <a:solidFill>
                  <a:schemeClr val="accent6">
                    <a:lumMod val="50000"/>
                  </a:schemeClr>
                </a:solidFill>
                <a:latin typeface="Arial" panose="020B0604020202020204" pitchFamily="34" charset="0"/>
                <a:ea typeface="+mn-ea"/>
                <a:cs typeface="Arial" panose="020B0604020202020204" pitchFamily="34" charset="0"/>
              </a:defRPr>
            </a:lvl3pPr>
            <a:lvl4pPr marL="1877396" indent="-268199" algn="l" defTabSz="536399" rtl="0" eaLnBrk="1" latinLnBrk="0" hangingPunct="1">
              <a:spcBef>
                <a:spcPct val="20000"/>
              </a:spcBef>
              <a:buFont typeface="Arial" panose="020B0604020202020204" pitchFamily="34" charset="0"/>
              <a:buChar char="•"/>
              <a:defRPr sz="1900" kern="1200">
                <a:solidFill>
                  <a:schemeClr val="accent6">
                    <a:lumMod val="50000"/>
                  </a:schemeClr>
                </a:solidFill>
                <a:latin typeface="Arial" panose="020B0604020202020204" pitchFamily="34" charset="0"/>
                <a:ea typeface="+mn-ea"/>
                <a:cs typeface="Arial" panose="020B0604020202020204" pitchFamily="34" charset="0"/>
              </a:defRPr>
            </a:lvl4pPr>
            <a:lvl5pPr marL="2413795" indent="-268199" algn="l" defTabSz="536399" rtl="0" eaLnBrk="1" latinLnBrk="0" hangingPunct="1">
              <a:spcBef>
                <a:spcPct val="20000"/>
              </a:spcBef>
              <a:buFont typeface="Arial" panose="020B0604020202020204" pitchFamily="34" charset="0"/>
              <a:buChar char="•"/>
              <a:defRPr sz="1900" kern="1200">
                <a:solidFill>
                  <a:schemeClr val="accent6">
                    <a:lumMod val="50000"/>
                  </a:schemeClr>
                </a:solidFill>
                <a:latin typeface="Arial" panose="020B0604020202020204" pitchFamily="34" charset="0"/>
                <a:ea typeface="+mn-ea"/>
                <a:cs typeface="Arial" panose="020B0604020202020204" pitchFamily="34" charset="0"/>
              </a:defRPr>
            </a:lvl5pPr>
            <a:lvl6pPr marL="2950194" indent="-268199" algn="l" defTabSz="536399" rtl="0" eaLnBrk="1" latinLnBrk="0" hangingPunct="1">
              <a:spcBef>
                <a:spcPct val="20000"/>
              </a:spcBef>
              <a:buFont typeface="Arial"/>
              <a:buChar char="•"/>
              <a:defRPr sz="2300" kern="1200">
                <a:solidFill>
                  <a:schemeClr val="tx1"/>
                </a:solidFill>
                <a:latin typeface="+mn-lt"/>
                <a:ea typeface="+mn-ea"/>
                <a:cs typeface="+mn-cs"/>
              </a:defRPr>
            </a:lvl6pPr>
            <a:lvl7pPr marL="3486593" indent="-268199" algn="l" defTabSz="536399" rtl="0" eaLnBrk="1" latinLnBrk="0" hangingPunct="1">
              <a:spcBef>
                <a:spcPct val="20000"/>
              </a:spcBef>
              <a:buFont typeface="Arial"/>
              <a:buChar char="•"/>
              <a:defRPr sz="2300" kern="1200">
                <a:solidFill>
                  <a:schemeClr val="tx1"/>
                </a:solidFill>
                <a:latin typeface="+mn-lt"/>
                <a:ea typeface="+mn-ea"/>
                <a:cs typeface="+mn-cs"/>
              </a:defRPr>
            </a:lvl7pPr>
            <a:lvl8pPr marL="4022992" indent="-268199" algn="l" defTabSz="536399" rtl="0" eaLnBrk="1" latinLnBrk="0" hangingPunct="1">
              <a:spcBef>
                <a:spcPct val="20000"/>
              </a:spcBef>
              <a:buFont typeface="Arial"/>
              <a:buChar char="•"/>
              <a:defRPr sz="2300" kern="1200">
                <a:solidFill>
                  <a:schemeClr val="tx1"/>
                </a:solidFill>
                <a:latin typeface="+mn-lt"/>
                <a:ea typeface="+mn-ea"/>
                <a:cs typeface="+mn-cs"/>
              </a:defRPr>
            </a:lvl8pPr>
            <a:lvl9pPr marL="4559390" indent="-268199" algn="l" defTabSz="536399" rtl="0" eaLnBrk="1" latinLnBrk="0" hangingPunct="1">
              <a:spcBef>
                <a:spcPct val="20000"/>
              </a:spcBef>
              <a:buFont typeface="Arial"/>
              <a:buChar char="•"/>
              <a:defRPr sz="2300" kern="1200">
                <a:solidFill>
                  <a:schemeClr val="tx1"/>
                </a:solidFill>
                <a:latin typeface="+mn-lt"/>
                <a:ea typeface="+mn-ea"/>
                <a:cs typeface="+mn-cs"/>
              </a:defRPr>
            </a:lvl9pPr>
          </a:lstStyle>
          <a:p>
            <a:pPr marL="0" indent="0" fontAlgn="auto">
              <a:spcAft>
                <a:spcPts val="0"/>
              </a:spcAft>
              <a:buFont typeface="Wingdings" panose="05000000000000000000" pitchFamily="2" charset="2"/>
              <a:buNone/>
              <a:defRPr/>
            </a:pPr>
            <a:r>
              <a:rPr lang="en-GB" sz="2000" dirty="0" smtClean="0"/>
              <a:t>We are also proposing</a:t>
            </a:r>
          </a:p>
          <a:p>
            <a:pPr fontAlgn="auto">
              <a:spcAft>
                <a:spcPts val="0"/>
              </a:spcAft>
              <a:defRPr/>
            </a:pPr>
            <a:r>
              <a:rPr lang="en-GB" sz="2000" dirty="0" smtClean="0"/>
              <a:t>An increase of 2% each year in Council Tax</a:t>
            </a:r>
          </a:p>
          <a:p>
            <a:pPr fontAlgn="auto">
              <a:spcAft>
                <a:spcPts val="0"/>
              </a:spcAft>
              <a:defRPr/>
            </a:pPr>
            <a:r>
              <a:rPr lang="en-GB" sz="2000" dirty="0" smtClean="0"/>
              <a:t>To take up the opportunity to raise a “Social Care Precept” by increasing Council Tax by a further 2% each year to provide extra funding to meet costs of social care</a:t>
            </a:r>
            <a:endParaRPr lang="en-GB" sz="2000" dirty="0"/>
          </a:p>
        </p:txBody>
      </p:sp>
    </p:spTree>
    <p:extLst>
      <p:ext uri="{BB962C8B-B14F-4D97-AF65-F5344CB8AC3E}">
        <p14:creationId xmlns:p14="http://schemas.microsoft.com/office/powerpoint/2010/main" val="266705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03500" y="1508833"/>
            <a:ext cx="1893888" cy="1228725"/>
          </a:xfrm>
          <a:prstGeom prst="rect">
            <a:avLst/>
          </a:prstGeom>
          <a:solidFill>
            <a:schemeClr val="accent6">
              <a:lumMod val="60000"/>
              <a:lumOff val="40000"/>
            </a:schemeClr>
          </a:solidFill>
          <a:ln>
            <a:solidFill>
              <a:schemeClr val="accent6">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GB" b="1" dirty="0"/>
              <a:t>Maximising the independence</a:t>
            </a:r>
          </a:p>
          <a:p>
            <a:pPr algn="ctr" fontAlgn="auto">
              <a:spcBef>
                <a:spcPts val="0"/>
              </a:spcBef>
              <a:spcAft>
                <a:spcPts val="0"/>
              </a:spcAft>
              <a:defRPr/>
            </a:pPr>
            <a:r>
              <a:rPr lang="en-GB" b="1" dirty="0"/>
              <a:t>of adults</a:t>
            </a:r>
          </a:p>
        </p:txBody>
      </p:sp>
      <p:sp>
        <p:nvSpPr>
          <p:cNvPr id="6" name="Rectangle 5"/>
          <p:cNvSpPr/>
          <p:nvPr/>
        </p:nvSpPr>
        <p:spPr>
          <a:xfrm>
            <a:off x="468313" y="1508833"/>
            <a:ext cx="1893887" cy="1228725"/>
          </a:xfrm>
          <a:prstGeom prst="rect">
            <a:avLst/>
          </a:prstGeom>
          <a:solidFill>
            <a:srgbClr val="C00000"/>
          </a:solidFill>
          <a:ln>
            <a:solidFill>
              <a:srgbClr val="C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GB" b="1" dirty="0"/>
              <a:t>Preventing family breakdown</a:t>
            </a:r>
          </a:p>
        </p:txBody>
      </p:sp>
      <p:sp>
        <p:nvSpPr>
          <p:cNvPr id="7" name="Rectangle 6"/>
          <p:cNvSpPr/>
          <p:nvPr/>
        </p:nvSpPr>
        <p:spPr>
          <a:xfrm>
            <a:off x="6997700" y="1508833"/>
            <a:ext cx="1895475" cy="1228725"/>
          </a:xfrm>
          <a:prstGeom prst="rect">
            <a:avLst/>
          </a:prstGeom>
          <a:solidFill>
            <a:schemeClr val="accent6">
              <a:lumMod val="60000"/>
              <a:lumOff val="40000"/>
            </a:schemeClr>
          </a:solidFill>
          <a:ln>
            <a:solidFill>
              <a:schemeClr val="accent6">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GB" b="1" dirty="0"/>
              <a:t>Economic</a:t>
            </a:r>
          </a:p>
          <a:p>
            <a:pPr algn="ctr" fontAlgn="auto">
              <a:spcBef>
                <a:spcPts val="0"/>
              </a:spcBef>
              <a:spcAft>
                <a:spcPts val="0"/>
              </a:spcAft>
              <a:defRPr/>
            </a:pPr>
            <a:r>
              <a:rPr lang="en-GB" b="1" dirty="0"/>
              <a:t>growth</a:t>
            </a:r>
            <a:br>
              <a:rPr lang="en-GB" b="1" dirty="0"/>
            </a:br>
            <a:r>
              <a:rPr lang="en-GB" b="1" dirty="0"/>
              <a:t>and jobs</a:t>
            </a:r>
          </a:p>
        </p:txBody>
      </p:sp>
      <p:sp>
        <p:nvSpPr>
          <p:cNvPr id="8" name="Rectangle 7"/>
          <p:cNvSpPr/>
          <p:nvPr/>
        </p:nvSpPr>
        <p:spPr>
          <a:xfrm>
            <a:off x="4738688" y="1508833"/>
            <a:ext cx="2017712" cy="1228725"/>
          </a:xfrm>
          <a:prstGeom prst="rect">
            <a:avLst/>
          </a:prstGeom>
          <a:solidFill>
            <a:schemeClr val="accent6">
              <a:lumMod val="60000"/>
              <a:lumOff val="40000"/>
            </a:schemeClr>
          </a:solidFill>
          <a:ln>
            <a:solidFill>
              <a:schemeClr val="accent6">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GB" b="1" dirty="0"/>
              <a:t>Sustainable neighbourhoods</a:t>
            </a:r>
          </a:p>
        </p:txBody>
      </p:sp>
      <p:sp>
        <p:nvSpPr>
          <p:cNvPr id="9" name="Title 18"/>
          <p:cNvSpPr txBox="1">
            <a:spLocks/>
          </p:cNvSpPr>
          <p:nvPr/>
        </p:nvSpPr>
        <p:spPr>
          <a:xfrm>
            <a:off x="457200" y="794228"/>
            <a:ext cx="8435975" cy="711200"/>
          </a:xfrm>
          <a:prstGeom prst="rect">
            <a:avLst/>
          </a:prstGeom>
        </p:spPr>
        <p:txBody>
          <a:bodyPr/>
          <a:lstStyle>
            <a:lvl1pPr algn="l" defTabSz="457200" rtl="0" eaLnBrk="1" latinLnBrk="0" hangingPunct="1">
              <a:spcBef>
                <a:spcPct val="0"/>
              </a:spcBef>
              <a:buNone/>
              <a:defRPr sz="2800" b="1" kern="1200">
                <a:solidFill>
                  <a:srgbClr val="00529C"/>
                </a:solidFill>
                <a:latin typeface="Arial" panose="020B0604020202020204" pitchFamily="34" charset="0"/>
                <a:ea typeface="+mj-ea"/>
                <a:cs typeface="Arial" panose="020B0604020202020204" pitchFamily="34" charset="0"/>
              </a:defRPr>
            </a:lvl1pPr>
          </a:lstStyle>
          <a:p>
            <a:r>
              <a:rPr lang="en-GB" altLang="en-US" smtClean="0">
                <a:solidFill>
                  <a:schemeClr val="accent6">
                    <a:lumMod val="50000"/>
                  </a:schemeClr>
                </a:solidFill>
                <a:latin typeface="Arial" charset="0"/>
                <a:cs typeface="Arial" charset="0"/>
              </a:rPr>
              <a:t>Our themes</a:t>
            </a:r>
            <a:endParaRPr lang="en-GB" altLang="en-US" dirty="0" smtClean="0">
              <a:solidFill>
                <a:schemeClr val="accent6">
                  <a:lumMod val="50000"/>
                </a:schemeClr>
              </a:solidFill>
              <a:latin typeface="Arial" charset="0"/>
              <a:cs typeface="Arial" charset="0"/>
            </a:endParaRPr>
          </a:p>
        </p:txBody>
      </p:sp>
      <p:sp>
        <p:nvSpPr>
          <p:cNvPr id="10" name="Rectangle 9"/>
          <p:cNvSpPr/>
          <p:nvPr/>
        </p:nvSpPr>
        <p:spPr>
          <a:xfrm>
            <a:off x="457200" y="2778458"/>
            <a:ext cx="4537710" cy="2585323"/>
          </a:xfrm>
          <a:prstGeom prst="rect">
            <a:avLst/>
          </a:prstGeom>
        </p:spPr>
        <p:txBody>
          <a:bodyPr wrap="square">
            <a:spAutoFit/>
          </a:bodyPr>
          <a:lstStyle/>
          <a:p>
            <a:pPr marL="285750" indent="-285750">
              <a:buFont typeface="Wingdings" charset="2"/>
              <a:buChar char="§"/>
            </a:pPr>
            <a:r>
              <a:rPr lang="en-GB" dirty="0" smtClean="0">
                <a:solidFill>
                  <a:srgbClr val="000000"/>
                </a:solidFill>
              </a:rPr>
              <a:t>Preventing </a:t>
            </a:r>
            <a:r>
              <a:rPr lang="en-GB" dirty="0">
                <a:solidFill>
                  <a:srgbClr val="000000"/>
                </a:solidFill>
              </a:rPr>
              <a:t>family breakdown gives children a better chance in life and reduces the need for children and families to enter the social care system</a:t>
            </a:r>
          </a:p>
          <a:p>
            <a:pPr marL="285750" indent="-285750">
              <a:buFont typeface="Wingdings" charset="2"/>
              <a:buChar char="§"/>
            </a:pPr>
            <a:endParaRPr lang="en-GB" dirty="0" smtClean="0">
              <a:solidFill>
                <a:srgbClr val="000000"/>
              </a:solidFill>
            </a:endParaRPr>
          </a:p>
          <a:p>
            <a:pPr marL="285750" indent="-285750">
              <a:buFont typeface="Wingdings" charset="2"/>
              <a:buChar char="§"/>
            </a:pPr>
            <a:r>
              <a:rPr lang="en-GB" dirty="0" smtClean="0">
                <a:solidFill>
                  <a:srgbClr val="000000"/>
                </a:solidFill>
              </a:rPr>
              <a:t>Ultimately</a:t>
            </a:r>
            <a:r>
              <a:rPr lang="en-GB" dirty="0">
                <a:solidFill>
                  <a:srgbClr val="000000"/>
                </a:solidFill>
              </a:rPr>
              <a:t>, this can reduce demand on social care services and the cost to the </a:t>
            </a:r>
            <a:r>
              <a:rPr lang="en-GB" dirty="0" smtClean="0">
                <a:solidFill>
                  <a:srgbClr val="000000"/>
                </a:solidFill>
              </a:rPr>
              <a:t>council </a:t>
            </a:r>
            <a:r>
              <a:rPr lang="en-GB" dirty="0">
                <a:solidFill>
                  <a:srgbClr val="000000"/>
                </a:solidFill>
              </a:rPr>
              <a:t>of providing long term support and placements.</a:t>
            </a:r>
          </a:p>
        </p:txBody>
      </p:sp>
      <p:sp>
        <p:nvSpPr>
          <p:cNvPr id="11" name="TextBox 10"/>
          <p:cNvSpPr txBox="1"/>
          <p:nvPr/>
        </p:nvSpPr>
        <p:spPr>
          <a:xfrm>
            <a:off x="5181600" y="2751591"/>
            <a:ext cx="3703608" cy="400110"/>
          </a:xfrm>
          <a:prstGeom prst="rect">
            <a:avLst/>
          </a:prstGeom>
          <a:noFill/>
        </p:spPr>
        <p:txBody>
          <a:bodyPr wrap="square" rtlCol="0">
            <a:spAutoFit/>
          </a:bodyPr>
          <a:lstStyle/>
          <a:p>
            <a:r>
              <a:rPr lang="en-GB" sz="2000" b="1" dirty="0" smtClean="0">
                <a:solidFill>
                  <a:srgbClr val="000000"/>
                </a:solidFill>
              </a:rPr>
              <a:t>Some options</a:t>
            </a:r>
            <a:endParaRPr lang="en-GB" sz="2000" b="1" dirty="0">
              <a:solidFill>
                <a:srgbClr val="000000"/>
              </a:solidFill>
            </a:endParaRPr>
          </a:p>
        </p:txBody>
      </p:sp>
      <p:sp>
        <p:nvSpPr>
          <p:cNvPr id="12" name="Rectangle 11"/>
          <p:cNvSpPr/>
          <p:nvPr/>
        </p:nvSpPr>
        <p:spPr>
          <a:xfrm>
            <a:off x="5181600" y="3069091"/>
            <a:ext cx="3703608" cy="3600986"/>
          </a:xfrm>
          <a:prstGeom prst="rect">
            <a:avLst/>
          </a:prstGeom>
        </p:spPr>
        <p:txBody>
          <a:bodyPr wrap="square">
            <a:spAutoFit/>
          </a:bodyPr>
          <a:lstStyle/>
          <a:p>
            <a:r>
              <a:rPr lang="en-GB" b="1" dirty="0" smtClean="0">
                <a:solidFill>
                  <a:srgbClr val="C00000"/>
                </a:solidFill>
              </a:rPr>
              <a:t>Create more resilient families</a:t>
            </a:r>
          </a:p>
          <a:p>
            <a:pPr marL="171450" indent="-171450">
              <a:buFont typeface="Wingdings" panose="05000000000000000000" pitchFamily="2" charset="2"/>
              <a:buChar char="§"/>
            </a:pPr>
            <a:r>
              <a:rPr lang="en-GB" sz="1200" dirty="0">
                <a:solidFill>
                  <a:schemeClr val="accent6">
                    <a:lumMod val="75000"/>
                  </a:schemeClr>
                </a:solidFill>
              </a:rPr>
              <a:t>Focus on targeted early help to promote resilience and reduce reactive services</a:t>
            </a:r>
          </a:p>
          <a:p>
            <a:pPr marL="171450" indent="-171450">
              <a:buFont typeface="Wingdings" panose="05000000000000000000" pitchFamily="2" charset="2"/>
              <a:buChar char="§"/>
            </a:pPr>
            <a:r>
              <a:rPr lang="en-GB" sz="1200" dirty="0" smtClean="0">
                <a:solidFill>
                  <a:schemeClr val="accent6">
                    <a:lumMod val="75000"/>
                  </a:schemeClr>
                </a:solidFill>
              </a:rPr>
              <a:t>Reduce the use of residential care</a:t>
            </a:r>
          </a:p>
          <a:p>
            <a:pPr marL="171450" indent="-171450">
              <a:buFont typeface="Wingdings" panose="05000000000000000000" pitchFamily="2" charset="2"/>
              <a:buChar char="§"/>
            </a:pPr>
            <a:r>
              <a:rPr lang="en-GB" sz="1200" dirty="0" smtClean="0">
                <a:solidFill>
                  <a:schemeClr val="accent6">
                    <a:lumMod val="75000"/>
                  </a:schemeClr>
                </a:solidFill>
              </a:rPr>
              <a:t>Reduce the number of care proceedings through better family support</a:t>
            </a:r>
          </a:p>
          <a:p>
            <a:pPr marL="171450" indent="-171450">
              <a:buFont typeface="Wingdings" panose="05000000000000000000" pitchFamily="2" charset="2"/>
              <a:buChar char="§"/>
            </a:pPr>
            <a:r>
              <a:rPr lang="en-GB" sz="1200" dirty="0" smtClean="0">
                <a:solidFill>
                  <a:schemeClr val="accent6">
                    <a:lumMod val="75000"/>
                  </a:schemeClr>
                </a:solidFill>
              </a:rPr>
              <a:t>Work </a:t>
            </a:r>
            <a:r>
              <a:rPr lang="en-GB" sz="1200" dirty="0">
                <a:solidFill>
                  <a:schemeClr val="accent6">
                    <a:lumMod val="75000"/>
                  </a:schemeClr>
                </a:solidFill>
              </a:rPr>
              <a:t>with teenagers to prevent family </a:t>
            </a:r>
            <a:r>
              <a:rPr lang="en-GB" sz="1200" dirty="0" smtClean="0">
                <a:solidFill>
                  <a:schemeClr val="accent6">
                    <a:lumMod val="75000"/>
                  </a:schemeClr>
                </a:solidFill>
              </a:rPr>
              <a:t>breakdown</a:t>
            </a:r>
          </a:p>
          <a:p>
            <a:endParaRPr lang="en-GB" sz="1200" dirty="0">
              <a:solidFill>
                <a:schemeClr val="accent6">
                  <a:lumMod val="75000"/>
                </a:schemeClr>
              </a:solidFill>
            </a:endParaRPr>
          </a:p>
          <a:p>
            <a:r>
              <a:rPr lang="en-GB" b="1" dirty="0" smtClean="0">
                <a:solidFill>
                  <a:srgbClr val="C00000"/>
                </a:solidFill>
              </a:rPr>
              <a:t>Build individual resilience </a:t>
            </a:r>
          </a:p>
          <a:p>
            <a:pPr marL="171450" indent="-171450">
              <a:buFont typeface="Wingdings" panose="05000000000000000000" pitchFamily="2" charset="2"/>
              <a:buChar char="§"/>
            </a:pPr>
            <a:r>
              <a:rPr lang="en-GB" sz="1200" dirty="0">
                <a:solidFill>
                  <a:schemeClr val="accent6">
                    <a:lumMod val="75000"/>
                  </a:schemeClr>
                </a:solidFill>
              </a:rPr>
              <a:t>Supporting parents to be responsible for their children</a:t>
            </a:r>
          </a:p>
          <a:p>
            <a:pPr marL="171450" indent="-171450">
              <a:buFont typeface="Wingdings" panose="05000000000000000000" pitchFamily="2" charset="2"/>
              <a:buChar char="§"/>
            </a:pPr>
            <a:r>
              <a:rPr lang="en-GB" sz="1200" dirty="0">
                <a:solidFill>
                  <a:schemeClr val="accent6">
                    <a:lumMod val="75000"/>
                  </a:schemeClr>
                </a:solidFill>
              </a:rPr>
              <a:t>Focus on young people in care/youth </a:t>
            </a:r>
            <a:r>
              <a:rPr lang="en-GB" sz="1200" dirty="0" smtClean="0">
                <a:solidFill>
                  <a:schemeClr val="accent6">
                    <a:lumMod val="75000"/>
                  </a:schemeClr>
                </a:solidFill>
              </a:rPr>
              <a:t>offending, </a:t>
            </a:r>
            <a:r>
              <a:rPr lang="en-GB" sz="1200" dirty="0">
                <a:solidFill>
                  <a:schemeClr val="accent6">
                    <a:lumMod val="75000"/>
                  </a:schemeClr>
                </a:solidFill>
              </a:rPr>
              <a:t>building independence and becoming self-managing</a:t>
            </a:r>
          </a:p>
          <a:p>
            <a:pPr marL="171450" indent="-171450">
              <a:buFont typeface="Wingdings" panose="05000000000000000000" pitchFamily="2" charset="2"/>
              <a:buChar char="§"/>
            </a:pPr>
            <a:r>
              <a:rPr lang="en-GB" sz="1200" dirty="0" smtClean="0">
                <a:solidFill>
                  <a:schemeClr val="accent6">
                    <a:lumMod val="75000"/>
                  </a:schemeClr>
                </a:solidFill>
              </a:rPr>
              <a:t>Supporting </a:t>
            </a:r>
            <a:r>
              <a:rPr lang="en-GB" sz="1200" dirty="0">
                <a:solidFill>
                  <a:schemeClr val="accent6">
                    <a:lumMod val="75000"/>
                  </a:schemeClr>
                </a:solidFill>
              </a:rPr>
              <a:t>young people to return to parents where </a:t>
            </a:r>
            <a:r>
              <a:rPr lang="en-GB" sz="1200" dirty="0" smtClean="0">
                <a:solidFill>
                  <a:schemeClr val="accent6">
                    <a:lumMod val="75000"/>
                  </a:schemeClr>
                </a:solidFill>
              </a:rPr>
              <a:t>safe</a:t>
            </a:r>
          </a:p>
          <a:p>
            <a:pPr marL="171450" indent="-171450">
              <a:buFont typeface="Wingdings" panose="05000000000000000000" pitchFamily="2" charset="2"/>
              <a:buChar char="§"/>
            </a:pPr>
            <a:r>
              <a:rPr lang="en-GB" sz="1200" dirty="0">
                <a:solidFill>
                  <a:schemeClr val="accent6">
                    <a:lumMod val="75000"/>
                  </a:schemeClr>
                </a:solidFill>
              </a:rPr>
              <a:t>Focus on school attendance and full curriculum for all</a:t>
            </a:r>
          </a:p>
        </p:txBody>
      </p:sp>
      <p:cxnSp>
        <p:nvCxnSpPr>
          <p:cNvPr id="13" name="Straight Connector 12"/>
          <p:cNvCxnSpPr/>
          <p:nvPr/>
        </p:nvCxnSpPr>
        <p:spPr>
          <a:xfrm>
            <a:off x="5270500" y="4593020"/>
            <a:ext cx="3602008" cy="0"/>
          </a:xfrm>
          <a:prstGeom prst="line">
            <a:avLst/>
          </a:prstGeom>
          <a:ln w="9525">
            <a:solidFill>
              <a:srgbClr val="C00000"/>
            </a:solidFill>
            <a:prstDash val="sysDot"/>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05154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03500" y="1508833"/>
            <a:ext cx="1893888" cy="1228725"/>
          </a:xfrm>
          <a:prstGeom prst="rect">
            <a:avLst/>
          </a:prstGeom>
          <a:solidFill>
            <a:schemeClr val="accent4">
              <a:lumMod val="75000"/>
            </a:schemeClr>
          </a:solidFill>
          <a:ln>
            <a:solidFill>
              <a:schemeClr val="accent4">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GB" b="1" dirty="0"/>
              <a:t>Maximising the independence</a:t>
            </a:r>
          </a:p>
          <a:p>
            <a:pPr algn="ctr" fontAlgn="auto">
              <a:spcBef>
                <a:spcPts val="0"/>
              </a:spcBef>
              <a:spcAft>
                <a:spcPts val="0"/>
              </a:spcAft>
              <a:defRPr/>
            </a:pPr>
            <a:r>
              <a:rPr lang="en-GB" b="1" dirty="0"/>
              <a:t>of adults</a:t>
            </a:r>
          </a:p>
        </p:txBody>
      </p:sp>
      <p:sp>
        <p:nvSpPr>
          <p:cNvPr id="6" name="Rectangle 5"/>
          <p:cNvSpPr/>
          <p:nvPr/>
        </p:nvSpPr>
        <p:spPr>
          <a:xfrm>
            <a:off x="468313" y="1508833"/>
            <a:ext cx="1893887" cy="1228725"/>
          </a:xfrm>
          <a:prstGeom prst="rect">
            <a:avLst/>
          </a:prstGeom>
          <a:solidFill>
            <a:schemeClr val="accent6">
              <a:lumMod val="60000"/>
              <a:lumOff val="40000"/>
            </a:schemeClr>
          </a:solidFill>
          <a:ln>
            <a:solidFill>
              <a:schemeClr val="accent6">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GB" b="1" dirty="0"/>
              <a:t>Preventing family breakdown</a:t>
            </a:r>
          </a:p>
        </p:txBody>
      </p:sp>
      <p:sp>
        <p:nvSpPr>
          <p:cNvPr id="7" name="Rectangle 6"/>
          <p:cNvSpPr/>
          <p:nvPr/>
        </p:nvSpPr>
        <p:spPr>
          <a:xfrm>
            <a:off x="6997700" y="1508833"/>
            <a:ext cx="1895475" cy="1228725"/>
          </a:xfrm>
          <a:prstGeom prst="rect">
            <a:avLst/>
          </a:prstGeom>
          <a:solidFill>
            <a:schemeClr val="accent6">
              <a:lumMod val="60000"/>
              <a:lumOff val="40000"/>
            </a:schemeClr>
          </a:solidFill>
          <a:ln>
            <a:solidFill>
              <a:schemeClr val="accent6">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GB" b="1" dirty="0"/>
              <a:t>Economic</a:t>
            </a:r>
          </a:p>
          <a:p>
            <a:pPr algn="ctr" fontAlgn="auto">
              <a:spcBef>
                <a:spcPts val="0"/>
              </a:spcBef>
              <a:spcAft>
                <a:spcPts val="0"/>
              </a:spcAft>
              <a:defRPr/>
            </a:pPr>
            <a:r>
              <a:rPr lang="en-GB" b="1" dirty="0"/>
              <a:t>growth</a:t>
            </a:r>
            <a:br>
              <a:rPr lang="en-GB" b="1" dirty="0"/>
            </a:br>
            <a:r>
              <a:rPr lang="en-GB" b="1" dirty="0"/>
              <a:t>and jobs</a:t>
            </a:r>
          </a:p>
        </p:txBody>
      </p:sp>
      <p:sp>
        <p:nvSpPr>
          <p:cNvPr id="8" name="Rectangle 7"/>
          <p:cNvSpPr/>
          <p:nvPr/>
        </p:nvSpPr>
        <p:spPr>
          <a:xfrm>
            <a:off x="4738688" y="1508833"/>
            <a:ext cx="2017712" cy="1228725"/>
          </a:xfrm>
          <a:prstGeom prst="rect">
            <a:avLst/>
          </a:prstGeom>
          <a:solidFill>
            <a:schemeClr val="accent6">
              <a:lumMod val="60000"/>
              <a:lumOff val="40000"/>
            </a:schemeClr>
          </a:solidFill>
          <a:ln>
            <a:solidFill>
              <a:schemeClr val="accent6">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GB" b="1" dirty="0"/>
              <a:t>Sustainable neighbourhoods</a:t>
            </a:r>
          </a:p>
        </p:txBody>
      </p:sp>
      <p:sp>
        <p:nvSpPr>
          <p:cNvPr id="9" name="Title 18"/>
          <p:cNvSpPr txBox="1">
            <a:spLocks/>
          </p:cNvSpPr>
          <p:nvPr/>
        </p:nvSpPr>
        <p:spPr>
          <a:xfrm>
            <a:off x="457200" y="794228"/>
            <a:ext cx="8435975" cy="711200"/>
          </a:xfrm>
          <a:prstGeom prst="rect">
            <a:avLst/>
          </a:prstGeom>
        </p:spPr>
        <p:txBody>
          <a:bodyPr/>
          <a:lstStyle>
            <a:lvl1pPr algn="l" defTabSz="457200" rtl="0" eaLnBrk="1" latinLnBrk="0" hangingPunct="1">
              <a:spcBef>
                <a:spcPct val="0"/>
              </a:spcBef>
              <a:buNone/>
              <a:defRPr sz="2800" b="1" kern="1200">
                <a:solidFill>
                  <a:srgbClr val="00529C"/>
                </a:solidFill>
                <a:latin typeface="Arial" panose="020B0604020202020204" pitchFamily="34" charset="0"/>
                <a:ea typeface="+mj-ea"/>
                <a:cs typeface="Arial" panose="020B0604020202020204" pitchFamily="34" charset="0"/>
              </a:defRPr>
            </a:lvl1pPr>
          </a:lstStyle>
          <a:p>
            <a:r>
              <a:rPr lang="en-GB" altLang="en-US" smtClean="0">
                <a:solidFill>
                  <a:schemeClr val="accent6">
                    <a:lumMod val="50000"/>
                  </a:schemeClr>
                </a:solidFill>
                <a:latin typeface="Arial" charset="0"/>
                <a:cs typeface="Arial" charset="0"/>
              </a:rPr>
              <a:t>Our themes</a:t>
            </a:r>
            <a:endParaRPr lang="en-GB" altLang="en-US" dirty="0" smtClean="0">
              <a:solidFill>
                <a:schemeClr val="accent6">
                  <a:lumMod val="50000"/>
                </a:schemeClr>
              </a:solidFill>
              <a:latin typeface="Arial" charset="0"/>
              <a:cs typeface="Arial" charset="0"/>
            </a:endParaRPr>
          </a:p>
        </p:txBody>
      </p:sp>
      <p:sp>
        <p:nvSpPr>
          <p:cNvPr id="14" name="Rectangle 13"/>
          <p:cNvSpPr/>
          <p:nvPr/>
        </p:nvSpPr>
        <p:spPr>
          <a:xfrm>
            <a:off x="457200" y="2765758"/>
            <a:ext cx="4537988" cy="3970318"/>
          </a:xfrm>
          <a:prstGeom prst="rect">
            <a:avLst/>
          </a:prstGeom>
        </p:spPr>
        <p:txBody>
          <a:bodyPr wrap="square">
            <a:spAutoFit/>
          </a:bodyPr>
          <a:lstStyle/>
          <a:p>
            <a:pPr marL="285750" indent="-285750">
              <a:buFont typeface="Wingdings" charset="2"/>
              <a:buChar char="§"/>
            </a:pPr>
            <a:r>
              <a:rPr lang="en-GB" dirty="0">
                <a:solidFill>
                  <a:srgbClr val="000000"/>
                </a:solidFill>
              </a:rPr>
              <a:t>Of vulnerable older adults and younger adults with disabilities, mental health issues and people who become homeless </a:t>
            </a:r>
          </a:p>
          <a:p>
            <a:pPr marL="285750" indent="-285750">
              <a:buFont typeface="Wingdings" charset="2"/>
              <a:buChar char="§"/>
            </a:pPr>
            <a:endParaRPr lang="en-GB" dirty="0" smtClean="0">
              <a:solidFill>
                <a:srgbClr val="000000"/>
              </a:solidFill>
            </a:endParaRPr>
          </a:p>
          <a:p>
            <a:pPr marL="285750" indent="-285750">
              <a:buFont typeface="Wingdings" charset="2"/>
              <a:buChar char="§"/>
            </a:pPr>
            <a:r>
              <a:rPr lang="en-GB" dirty="0" smtClean="0">
                <a:solidFill>
                  <a:srgbClr val="000000"/>
                </a:solidFill>
              </a:rPr>
              <a:t>Some </a:t>
            </a:r>
            <a:r>
              <a:rPr lang="en-GB" dirty="0">
                <a:solidFill>
                  <a:srgbClr val="000000"/>
                </a:solidFill>
              </a:rPr>
              <a:t>of the need/call on services may not be inevitable</a:t>
            </a:r>
          </a:p>
          <a:p>
            <a:pPr marL="285750" indent="-285750">
              <a:buFont typeface="Wingdings" charset="2"/>
              <a:buChar char="§"/>
            </a:pPr>
            <a:endParaRPr lang="en-GB" dirty="0" smtClean="0">
              <a:solidFill>
                <a:srgbClr val="000000"/>
              </a:solidFill>
            </a:endParaRPr>
          </a:p>
          <a:p>
            <a:pPr marL="285750" indent="-285750">
              <a:buFont typeface="Wingdings" charset="2"/>
              <a:buChar char="§"/>
            </a:pPr>
            <a:r>
              <a:rPr lang="en-GB" dirty="0" smtClean="0">
                <a:solidFill>
                  <a:srgbClr val="000000"/>
                </a:solidFill>
              </a:rPr>
              <a:t>It </a:t>
            </a:r>
            <a:r>
              <a:rPr lang="en-GB" dirty="0">
                <a:solidFill>
                  <a:srgbClr val="000000"/>
                </a:solidFill>
              </a:rPr>
              <a:t>may be prevented or delayed by supporting people in the best way to be more resilient and independent and making sure that they can access the right information when they need it to get help.</a:t>
            </a:r>
          </a:p>
        </p:txBody>
      </p:sp>
      <p:sp>
        <p:nvSpPr>
          <p:cNvPr id="15" name="TextBox 14"/>
          <p:cNvSpPr txBox="1"/>
          <p:nvPr/>
        </p:nvSpPr>
        <p:spPr>
          <a:xfrm>
            <a:off x="5181600" y="2751591"/>
            <a:ext cx="3703608" cy="400110"/>
          </a:xfrm>
          <a:prstGeom prst="rect">
            <a:avLst/>
          </a:prstGeom>
          <a:noFill/>
        </p:spPr>
        <p:txBody>
          <a:bodyPr wrap="square" rtlCol="0">
            <a:spAutoFit/>
          </a:bodyPr>
          <a:lstStyle/>
          <a:p>
            <a:r>
              <a:rPr lang="en-GB" sz="2000" b="1" dirty="0" smtClean="0">
                <a:solidFill>
                  <a:srgbClr val="000000"/>
                </a:solidFill>
              </a:rPr>
              <a:t>Some options</a:t>
            </a:r>
            <a:endParaRPr lang="en-GB" sz="2000" b="1" dirty="0">
              <a:solidFill>
                <a:srgbClr val="000000"/>
              </a:solidFill>
            </a:endParaRPr>
          </a:p>
        </p:txBody>
      </p:sp>
      <p:sp>
        <p:nvSpPr>
          <p:cNvPr id="16" name="Rectangle 15"/>
          <p:cNvSpPr/>
          <p:nvPr/>
        </p:nvSpPr>
        <p:spPr>
          <a:xfrm>
            <a:off x="5181600" y="3069091"/>
            <a:ext cx="3703608" cy="3046988"/>
          </a:xfrm>
          <a:prstGeom prst="rect">
            <a:avLst/>
          </a:prstGeom>
        </p:spPr>
        <p:txBody>
          <a:bodyPr wrap="square">
            <a:spAutoFit/>
          </a:bodyPr>
          <a:lstStyle/>
          <a:p>
            <a:r>
              <a:rPr lang="en-GB" b="1" dirty="0" smtClean="0">
                <a:solidFill>
                  <a:schemeClr val="accent4">
                    <a:lumMod val="75000"/>
                  </a:schemeClr>
                </a:solidFill>
              </a:rPr>
              <a:t>SEND </a:t>
            </a:r>
            <a:r>
              <a:rPr lang="en-GB" sz="1050" b="1" dirty="0" smtClean="0">
                <a:solidFill>
                  <a:schemeClr val="accent4">
                    <a:lumMod val="75000"/>
                  </a:schemeClr>
                </a:solidFill>
              </a:rPr>
              <a:t>(Special Educational Needs and Disabilities)</a:t>
            </a:r>
            <a:endParaRPr lang="en-GB" b="1" dirty="0" smtClean="0">
              <a:solidFill>
                <a:schemeClr val="accent4">
                  <a:lumMod val="75000"/>
                </a:schemeClr>
              </a:solidFill>
            </a:endParaRPr>
          </a:p>
          <a:p>
            <a:pPr marL="171450" indent="-171450">
              <a:buFont typeface="Wingdings" panose="05000000000000000000" pitchFamily="2" charset="2"/>
              <a:buChar char="§"/>
            </a:pPr>
            <a:r>
              <a:rPr lang="en-GB" sz="1200" dirty="0" smtClean="0">
                <a:solidFill>
                  <a:schemeClr val="accent6">
                    <a:lumMod val="75000"/>
                  </a:schemeClr>
                </a:solidFill>
              </a:rPr>
              <a:t>Work </a:t>
            </a:r>
            <a:r>
              <a:rPr lang="en-GB" sz="1200" dirty="0">
                <a:solidFill>
                  <a:schemeClr val="accent6">
                    <a:lumMod val="75000"/>
                  </a:schemeClr>
                </a:solidFill>
              </a:rPr>
              <a:t>with families to identify what would help </a:t>
            </a:r>
            <a:r>
              <a:rPr lang="en-GB" sz="1200" dirty="0" smtClean="0">
                <a:solidFill>
                  <a:schemeClr val="accent6">
                    <a:lumMod val="75000"/>
                  </a:schemeClr>
                </a:solidFill>
              </a:rPr>
              <a:t>make </a:t>
            </a:r>
            <a:r>
              <a:rPr lang="en-GB" sz="1200" dirty="0">
                <a:solidFill>
                  <a:schemeClr val="accent6">
                    <a:lumMod val="75000"/>
                  </a:schemeClr>
                </a:solidFill>
              </a:rPr>
              <a:t>them and the person with SEND more resilient and independent</a:t>
            </a:r>
          </a:p>
          <a:p>
            <a:pPr marL="171450" indent="-171450">
              <a:buFont typeface="Wingdings" panose="05000000000000000000" pitchFamily="2" charset="2"/>
              <a:buChar char="§"/>
            </a:pPr>
            <a:r>
              <a:rPr lang="en-GB" sz="1200" dirty="0">
                <a:solidFill>
                  <a:schemeClr val="accent6">
                    <a:lumMod val="75000"/>
                  </a:schemeClr>
                </a:solidFill>
              </a:rPr>
              <a:t>Set </a:t>
            </a:r>
            <a:r>
              <a:rPr lang="en-GB" sz="1200" dirty="0" smtClean="0">
                <a:solidFill>
                  <a:schemeClr val="accent6">
                    <a:lumMod val="75000"/>
                  </a:schemeClr>
                </a:solidFill>
              </a:rPr>
              <a:t>clearer expectations </a:t>
            </a:r>
            <a:r>
              <a:rPr lang="en-GB" sz="1200" dirty="0">
                <a:solidFill>
                  <a:schemeClr val="accent6">
                    <a:lumMod val="75000"/>
                  </a:schemeClr>
                </a:solidFill>
              </a:rPr>
              <a:t>of a ‘</a:t>
            </a:r>
            <a:r>
              <a:rPr lang="en-GB" sz="1200" dirty="0" smtClean="0">
                <a:solidFill>
                  <a:schemeClr val="accent6">
                    <a:lumMod val="75000"/>
                  </a:schemeClr>
                </a:solidFill>
              </a:rPr>
              <a:t>needs-based</a:t>
            </a:r>
            <a:r>
              <a:rPr lang="en-GB" sz="1200" dirty="0">
                <a:solidFill>
                  <a:schemeClr val="accent6">
                    <a:lumMod val="75000"/>
                  </a:schemeClr>
                </a:solidFill>
              </a:rPr>
              <a:t>’ personal </a:t>
            </a:r>
            <a:r>
              <a:rPr lang="en-GB" sz="1200" dirty="0" smtClean="0">
                <a:solidFill>
                  <a:schemeClr val="accent6">
                    <a:lumMod val="75000"/>
                  </a:schemeClr>
                </a:solidFill>
              </a:rPr>
              <a:t>budget.</a:t>
            </a:r>
            <a:endParaRPr lang="en-GB" sz="1200" dirty="0">
              <a:solidFill>
                <a:schemeClr val="accent6">
                  <a:lumMod val="75000"/>
                </a:schemeClr>
              </a:solidFill>
            </a:endParaRPr>
          </a:p>
          <a:p>
            <a:pPr marL="171450" indent="-171450">
              <a:buFont typeface="Wingdings" panose="05000000000000000000" pitchFamily="2" charset="2"/>
              <a:buChar char="§"/>
            </a:pPr>
            <a:endParaRPr lang="en-GB" sz="1200" dirty="0">
              <a:solidFill>
                <a:schemeClr val="accent6">
                  <a:lumMod val="75000"/>
                </a:schemeClr>
              </a:solidFill>
            </a:endParaRPr>
          </a:p>
          <a:p>
            <a:r>
              <a:rPr lang="en-GB" b="1" dirty="0" smtClean="0">
                <a:solidFill>
                  <a:schemeClr val="accent4">
                    <a:lumMod val="75000"/>
                  </a:schemeClr>
                </a:solidFill>
              </a:rPr>
              <a:t>Homelessness</a:t>
            </a:r>
            <a:endParaRPr lang="en-GB" b="1" dirty="0">
              <a:solidFill>
                <a:schemeClr val="accent4">
                  <a:lumMod val="75000"/>
                </a:schemeClr>
              </a:solidFill>
            </a:endParaRPr>
          </a:p>
          <a:p>
            <a:pPr marL="171450" indent="-171450">
              <a:buFont typeface="Wingdings" panose="05000000000000000000" pitchFamily="2" charset="2"/>
              <a:buChar char="§"/>
            </a:pPr>
            <a:r>
              <a:rPr lang="en-GB" sz="1200" dirty="0">
                <a:solidFill>
                  <a:schemeClr val="accent6">
                    <a:lumMod val="75000"/>
                  </a:schemeClr>
                </a:solidFill>
              </a:rPr>
              <a:t>Prevent avoidable entry to the homelessness system and support independence </a:t>
            </a:r>
            <a:r>
              <a:rPr lang="en-GB" sz="1200" dirty="0" smtClean="0">
                <a:solidFill>
                  <a:schemeClr val="accent6">
                    <a:lumMod val="75000"/>
                  </a:schemeClr>
                </a:solidFill>
              </a:rPr>
              <a:t>by addressing the key </a:t>
            </a:r>
            <a:r>
              <a:rPr lang="en-GB" sz="1200" dirty="0">
                <a:solidFill>
                  <a:schemeClr val="accent6">
                    <a:lumMod val="75000"/>
                  </a:schemeClr>
                </a:solidFill>
              </a:rPr>
              <a:t>causes and risk factors </a:t>
            </a:r>
            <a:r>
              <a:rPr lang="en-GB" sz="1200" dirty="0" smtClean="0">
                <a:solidFill>
                  <a:schemeClr val="accent6">
                    <a:lumMod val="75000"/>
                  </a:schemeClr>
                </a:solidFill>
              </a:rPr>
              <a:t>associated with homelessness</a:t>
            </a:r>
            <a:endParaRPr lang="en-GB" sz="1200" dirty="0">
              <a:solidFill>
                <a:schemeClr val="accent6">
                  <a:lumMod val="75000"/>
                </a:schemeClr>
              </a:solidFill>
            </a:endParaRPr>
          </a:p>
          <a:p>
            <a:pPr marL="171450" indent="-171450">
              <a:buFont typeface="Wingdings" panose="05000000000000000000" pitchFamily="2" charset="2"/>
              <a:buChar char="§"/>
            </a:pPr>
            <a:r>
              <a:rPr lang="en-GB" sz="1200" dirty="0">
                <a:solidFill>
                  <a:schemeClr val="accent6">
                    <a:lumMod val="75000"/>
                  </a:schemeClr>
                </a:solidFill>
              </a:rPr>
              <a:t>Ensure housing provision is better matched to people’s needs and reduce time spent in temporary </a:t>
            </a:r>
            <a:r>
              <a:rPr lang="en-GB" sz="1200" dirty="0" smtClean="0">
                <a:solidFill>
                  <a:schemeClr val="accent6">
                    <a:lumMod val="75000"/>
                  </a:schemeClr>
                </a:solidFill>
              </a:rPr>
              <a:t>accommodation. </a:t>
            </a:r>
            <a:endParaRPr lang="en-GB" sz="1200" dirty="0">
              <a:solidFill>
                <a:schemeClr val="accent6">
                  <a:lumMod val="75000"/>
                </a:schemeClr>
              </a:solidFill>
            </a:endParaRPr>
          </a:p>
        </p:txBody>
      </p:sp>
      <p:cxnSp>
        <p:nvCxnSpPr>
          <p:cNvPr id="17" name="Straight Connector 16"/>
          <p:cNvCxnSpPr/>
          <p:nvPr/>
        </p:nvCxnSpPr>
        <p:spPr>
          <a:xfrm>
            <a:off x="5270500" y="4415220"/>
            <a:ext cx="3602008" cy="0"/>
          </a:xfrm>
          <a:prstGeom prst="line">
            <a:avLst/>
          </a:prstGeom>
          <a:ln w="9525">
            <a:solidFill>
              <a:schemeClr val="accent4">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581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03500" y="1508833"/>
            <a:ext cx="1893888" cy="1228725"/>
          </a:xfrm>
          <a:prstGeom prst="rect">
            <a:avLst/>
          </a:prstGeom>
          <a:solidFill>
            <a:schemeClr val="accent6">
              <a:lumMod val="60000"/>
              <a:lumOff val="40000"/>
            </a:schemeClr>
          </a:solidFill>
          <a:ln>
            <a:solidFill>
              <a:schemeClr val="accent6">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GB" b="1" dirty="0"/>
              <a:t>Maximising the independence</a:t>
            </a:r>
          </a:p>
          <a:p>
            <a:pPr algn="ctr" fontAlgn="auto">
              <a:spcBef>
                <a:spcPts val="0"/>
              </a:spcBef>
              <a:spcAft>
                <a:spcPts val="0"/>
              </a:spcAft>
              <a:defRPr/>
            </a:pPr>
            <a:r>
              <a:rPr lang="en-GB" b="1" dirty="0"/>
              <a:t>of adults</a:t>
            </a:r>
          </a:p>
        </p:txBody>
      </p:sp>
      <p:sp>
        <p:nvSpPr>
          <p:cNvPr id="6" name="Rectangle 5"/>
          <p:cNvSpPr/>
          <p:nvPr/>
        </p:nvSpPr>
        <p:spPr>
          <a:xfrm>
            <a:off x="468313" y="1508833"/>
            <a:ext cx="1893887" cy="1228725"/>
          </a:xfrm>
          <a:prstGeom prst="rect">
            <a:avLst/>
          </a:prstGeom>
          <a:solidFill>
            <a:schemeClr val="accent6">
              <a:lumMod val="60000"/>
              <a:lumOff val="40000"/>
            </a:schemeClr>
          </a:solidFill>
          <a:ln>
            <a:solidFill>
              <a:schemeClr val="accent6">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GB" b="1" dirty="0"/>
              <a:t>Preventing family breakdown</a:t>
            </a:r>
          </a:p>
        </p:txBody>
      </p:sp>
      <p:sp>
        <p:nvSpPr>
          <p:cNvPr id="7" name="Rectangle 6"/>
          <p:cNvSpPr/>
          <p:nvPr/>
        </p:nvSpPr>
        <p:spPr>
          <a:xfrm>
            <a:off x="6997700" y="1508833"/>
            <a:ext cx="1895475" cy="1228725"/>
          </a:xfrm>
          <a:prstGeom prst="rect">
            <a:avLst/>
          </a:prstGeom>
          <a:solidFill>
            <a:schemeClr val="accent6">
              <a:lumMod val="60000"/>
              <a:lumOff val="40000"/>
            </a:schemeClr>
          </a:solidFill>
          <a:ln>
            <a:solidFill>
              <a:schemeClr val="accent6">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GB" b="1" dirty="0"/>
              <a:t>Economic</a:t>
            </a:r>
          </a:p>
          <a:p>
            <a:pPr algn="ctr" fontAlgn="auto">
              <a:spcBef>
                <a:spcPts val="0"/>
              </a:spcBef>
              <a:spcAft>
                <a:spcPts val="0"/>
              </a:spcAft>
              <a:defRPr/>
            </a:pPr>
            <a:r>
              <a:rPr lang="en-GB" b="1" dirty="0"/>
              <a:t>growth</a:t>
            </a:r>
            <a:br>
              <a:rPr lang="en-GB" b="1" dirty="0"/>
            </a:br>
            <a:r>
              <a:rPr lang="en-GB" b="1" dirty="0"/>
              <a:t>and jobs</a:t>
            </a:r>
          </a:p>
        </p:txBody>
      </p:sp>
      <p:sp>
        <p:nvSpPr>
          <p:cNvPr id="8" name="Rectangle 7"/>
          <p:cNvSpPr/>
          <p:nvPr/>
        </p:nvSpPr>
        <p:spPr>
          <a:xfrm>
            <a:off x="4738688" y="1508833"/>
            <a:ext cx="2017712" cy="1228725"/>
          </a:xfrm>
          <a:prstGeom prst="rect">
            <a:avLst/>
          </a:prstGeom>
          <a:solidFill>
            <a:schemeClr val="accent3">
              <a:lumMod val="75000"/>
            </a:schemeClr>
          </a:solidFill>
          <a:ln>
            <a:solidFill>
              <a:schemeClr val="accent3">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GB" b="1" dirty="0"/>
              <a:t>Sustainable neighbourhoods</a:t>
            </a:r>
          </a:p>
        </p:txBody>
      </p:sp>
      <p:sp>
        <p:nvSpPr>
          <p:cNvPr id="9" name="Title 18"/>
          <p:cNvSpPr txBox="1">
            <a:spLocks/>
          </p:cNvSpPr>
          <p:nvPr/>
        </p:nvSpPr>
        <p:spPr>
          <a:xfrm>
            <a:off x="457200" y="794228"/>
            <a:ext cx="8435975" cy="711200"/>
          </a:xfrm>
          <a:prstGeom prst="rect">
            <a:avLst/>
          </a:prstGeom>
        </p:spPr>
        <p:txBody>
          <a:bodyPr/>
          <a:lstStyle>
            <a:lvl1pPr algn="l" defTabSz="457200" rtl="0" eaLnBrk="1" latinLnBrk="0" hangingPunct="1">
              <a:spcBef>
                <a:spcPct val="0"/>
              </a:spcBef>
              <a:buNone/>
              <a:defRPr sz="2800" b="1" kern="1200">
                <a:solidFill>
                  <a:srgbClr val="00529C"/>
                </a:solidFill>
                <a:latin typeface="Arial" panose="020B0604020202020204" pitchFamily="34" charset="0"/>
                <a:ea typeface="+mj-ea"/>
                <a:cs typeface="Arial" panose="020B0604020202020204" pitchFamily="34" charset="0"/>
              </a:defRPr>
            </a:lvl1pPr>
          </a:lstStyle>
          <a:p>
            <a:r>
              <a:rPr lang="en-GB" altLang="en-US" smtClean="0">
                <a:solidFill>
                  <a:schemeClr val="accent6">
                    <a:lumMod val="50000"/>
                  </a:schemeClr>
                </a:solidFill>
                <a:latin typeface="Arial" charset="0"/>
                <a:cs typeface="Arial" charset="0"/>
              </a:rPr>
              <a:t>Our themes</a:t>
            </a:r>
            <a:endParaRPr lang="en-GB" altLang="en-US" dirty="0" smtClean="0">
              <a:solidFill>
                <a:schemeClr val="accent6">
                  <a:lumMod val="50000"/>
                </a:schemeClr>
              </a:solidFill>
              <a:latin typeface="Arial" charset="0"/>
              <a:cs typeface="Arial" charset="0"/>
            </a:endParaRPr>
          </a:p>
        </p:txBody>
      </p:sp>
      <p:sp>
        <p:nvSpPr>
          <p:cNvPr id="11" name="Rectangle 10"/>
          <p:cNvSpPr/>
          <p:nvPr/>
        </p:nvSpPr>
        <p:spPr>
          <a:xfrm>
            <a:off x="457200" y="2755248"/>
            <a:ext cx="4541520" cy="3693319"/>
          </a:xfrm>
          <a:prstGeom prst="rect">
            <a:avLst/>
          </a:prstGeom>
        </p:spPr>
        <p:txBody>
          <a:bodyPr wrap="square">
            <a:spAutoFit/>
          </a:bodyPr>
          <a:lstStyle/>
          <a:p>
            <a:pPr marL="285750" indent="-285750">
              <a:buFont typeface="Wingdings" charset="2"/>
              <a:buChar char="§"/>
            </a:pPr>
            <a:r>
              <a:rPr lang="en-GB" dirty="0">
                <a:solidFill>
                  <a:srgbClr val="000000"/>
                </a:solidFill>
              </a:rPr>
              <a:t>Change our behaviours – citizen, communities, organisations, business -  to reduce waste and increase recycling rates have direct cost savings for the </a:t>
            </a:r>
            <a:r>
              <a:rPr lang="en-GB" dirty="0" smtClean="0">
                <a:solidFill>
                  <a:srgbClr val="000000"/>
                </a:solidFill>
              </a:rPr>
              <a:t>council</a:t>
            </a:r>
            <a:endParaRPr lang="en-GB" dirty="0">
              <a:solidFill>
                <a:srgbClr val="000000"/>
              </a:solidFill>
            </a:endParaRPr>
          </a:p>
          <a:p>
            <a:pPr marL="285750" indent="-285750">
              <a:buFont typeface="Wingdings" charset="2"/>
              <a:buChar char="§"/>
            </a:pPr>
            <a:endParaRPr lang="en-GB" dirty="0" smtClean="0">
              <a:solidFill>
                <a:srgbClr val="000000"/>
              </a:solidFill>
            </a:endParaRPr>
          </a:p>
          <a:p>
            <a:pPr marL="285750" indent="-285750">
              <a:buFont typeface="Wingdings" charset="2"/>
              <a:buChar char="§"/>
            </a:pPr>
            <a:r>
              <a:rPr lang="en-GB" dirty="0" smtClean="0">
                <a:solidFill>
                  <a:srgbClr val="000000"/>
                </a:solidFill>
              </a:rPr>
              <a:t>Create </a:t>
            </a:r>
            <a:r>
              <a:rPr lang="en-GB" dirty="0">
                <a:solidFill>
                  <a:srgbClr val="000000"/>
                </a:solidFill>
              </a:rPr>
              <a:t>a more sustainable environment will reduce costs and is better for the health and wellbeing of us all </a:t>
            </a:r>
          </a:p>
          <a:p>
            <a:pPr marL="285750" indent="-285750">
              <a:buFont typeface="Wingdings" charset="2"/>
              <a:buChar char="§"/>
            </a:pPr>
            <a:endParaRPr lang="en-GB" dirty="0" smtClean="0">
              <a:solidFill>
                <a:srgbClr val="000000"/>
              </a:solidFill>
            </a:endParaRPr>
          </a:p>
          <a:p>
            <a:pPr marL="285750" indent="-285750">
              <a:buFont typeface="Wingdings" charset="2"/>
              <a:buChar char="§"/>
            </a:pPr>
            <a:r>
              <a:rPr lang="en-GB" dirty="0" smtClean="0">
                <a:solidFill>
                  <a:srgbClr val="000000"/>
                </a:solidFill>
              </a:rPr>
              <a:t>We </a:t>
            </a:r>
            <a:r>
              <a:rPr lang="en-GB" dirty="0">
                <a:solidFill>
                  <a:srgbClr val="000000"/>
                </a:solidFill>
              </a:rPr>
              <a:t>must make sure our services get it right first time before we can expect citizens to change their behaviour. </a:t>
            </a:r>
          </a:p>
        </p:txBody>
      </p:sp>
      <p:sp>
        <p:nvSpPr>
          <p:cNvPr id="12" name="Rectangle 11"/>
          <p:cNvSpPr/>
          <p:nvPr/>
        </p:nvSpPr>
        <p:spPr>
          <a:xfrm>
            <a:off x="5181600" y="3058581"/>
            <a:ext cx="3649980" cy="3139321"/>
          </a:xfrm>
          <a:prstGeom prst="rect">
            <a:avLst/>
          </a:prstGeom>
        </p:spPr>
        <p:txBody>
          <a:bodyPr wrap="square">
            <a:spAutoFit/>
          </a:bodyPr>
          <a:lstStyle/>
          <a:p>
            <a:r>
              <a:rPr lang="en-GB" b="1" dirty="0">
                <a:solidFill>
                  <a:schemeClr val="accent3">
                    <a:lumMod val="75000"/>
                  </a:schemeClr>
                </a:solidFill>
              </a:rPr>
              <a:t>Cleaner </a:t>
            </a:r>
            <a:r>
              <a:rPr lang="en-GB" b="1" dirty="0" smtClean="0">
                <a:solidFill>
                  <a:schemeClr val="accent3">
                    <a:lumMod val="75000"/>
                  </a:schemeClr>
                </a:solidFill>
              </a:rPr>
              <a:t>Streets</a:t>
            </a:r>
          </a:p>
          <a:p>
            <a:pPr marL="171450" indent="-171450">
              <a:buFont typeface="Wingdings" panose="05000000000000000000" pitchFamily="2" charset="2"/>
              <a:buChar char="§"/>
            </a:pPr>
            <a:r>
              <a:rPr lang="en-GB" sz="1200" dirty="0" smtClean="0">
                <a:solidFill>
                  <a:schemeClr val="accent6">
                    <a:lumMod val="75000"/>
                  </a:schemeClr>
                </a:solidFill>
              </a:rPr>
              <a:t>Intelligence </a:t>
            </a:r>
            <a:r>
              <a:rPr lang="en-GB" sz="1200" dirty="0">
                <a:solidFill>
                  <a:schemeClr val="accent6">
                    <a:lumMod val="75000"/>
                  </a:schemeClr>
                </a:solidFill>
              </a:rPr>
              <a:t>led approach to street cleansing </a:t>
            </a:r>
          </a:p>
          <a:p>
            <a:pPr marL="171450" indent="-171450">
              <a:buFont typeface="Wingdings" panose="05000000000000000000" pitchFamily="2" charset="2"/>
              <a:buChar char="§"/>
            </a:pPr>
            <a:r>
              <a:rPr lang="en-GB" sz="1200" dirty="0" smtClean="0">
                <a:solidFill>
                  <a:schemeClr val="accent6">
                    <a:lumMod val="75000"/>
                  </a:schemeClr>
                </a:solidFill>
              </a:rPr>
              <a:t>More </a:t>
            </a:r>
            <a:r>
              <a:rPr lang="en-GB" sz="1200" dirty="0">
                <a:solidFill>
                  <a:schemeClr val="accent6">
                    <a:lumMod val="75000"/>
                  </a:schemeClr>
                </a:solidFill>
              </a:rPr>
              <a:t>community ownership of cleaner streets</a:t>
            </a:r>
          </a:p>
          <a:p>
            <a:pPr marL="171450" indent="-171450">
              <a:buFont typeface="Wingdings" panose="05000000000000000000" pitchFamily="2" charset="2"/>
              <a:buChar char="§"/>
            </a:pPr>
            <a:r>
              <a:rPr lang="en-GB" sz="1200" dirty="0">
                <a:solidFill>
                  <a:schemeClr val="accent6">
                    <a:lumMod val="75000"/>
                  </a:schemeClr>
                </a:solidFill>
              </a:rPr>
              <a:t>Combination of </a:t>
            </a:r>
            <a:r>
              <a:rPr lang="en-GB" sz="1200" dirty="0" smtClean="0">
                <a:solidFill>
                  <a:schemeClr val="accent6">
                    <a:lumMod val="75000"/>
                  </a:schemeClr>
                </a:solidFill>
              </a:rPr>
              <a:t>enforcement, </a:t>
            </a:r>
            <a:r>
              <a:rPr lang="en-GB" sz="1200" dirty="0">
                <a:solidFill>
                  <a:schemeClr val="accent6">
                    <a:lumMod val="75000"/>
                  </a:schemeClr>
                </a:solidFill>
              </a:rPr>
              <a:t>education and community marketing to encourage residents and businesses  to keep streets/footpaths tidy</a:t>
            </a:r>
          </a:p>
          <a:p>
            <a:endParaRPr lang="en-GB" dirty="0"/>
          </a:p>
          <a:p>
            <a:r>
              <a:rPr lang="en-GB" b="1" dirty="0">
                <a:solidFill>
                  <a:schemeClr val="accent3">
                    <a:lumMod val="75000"/>
                  </a:schemeClr>
                </a:solidFill>
              </a:rPr>
              <a:t>‘Reduce, reuse, recycle</a:t>
            </a:r>
            <a:r>
              <a:rPr lang="en-GB" b="1" dirty="0" smtClean="0">
                <a:solidFill>
                  <a:schemeClr val="accent3">
                    <a:lumMod val="75000"/>
                  </a:schemeClr>
                </a:solidFill>
              </a:rPr>
              <a:t>’</a:t>
            </a:r>
            <a:endParaRPr lang="en-GB" b="1" dirty="0">
              <a:solidFill>
                <a:schemeClr val="accent3">
                  <a:lumMod val="75000"/>
                </a:schemeClr>
              </a:solidFill>
            </a:endParaRPr>
          </a:p>
          <a:p>
            <a:pPr marL="171450" indent="-171450">
              <a:buFont typeface="Wingdings" panose="05000000000000000000" pitchFamily="2" charset="2"/>
              <a:buChar char="§"/>
            </a:pPr>
            <a:r>
              <a:rPr lang="en-GB" sz="1200" dirty="0">
                <a:solidFill>
                  <a:schemeClr val="accent6">
                    <a:lumMod val="75000"/>
                  </a:schemeClr>
                </a:solidFill>
              </a:rPr>
              <a:t>More </a:t>
            </a:r>
            <a:r>
              <a:rPr lang="en-GB" sz="1200" dirty="0" smtClean="0">
                <a:solidFill>
                  <a:schemeClr val="accent6">
                    <a:lumMod val="75000"/>
                  </a:schemeClr>
                </a:solidFill>
              </a:rPr>
              <a:t>recycling</a:t>
            </a:r>
          </a:p>
          <a:p>
            <a:pPr marL="171450" indent="-171450">
              <a:buFont typeface="Wingdings" panose="05000000000000000000" pitchFamily="2" charset="2"/>
              <a:buChar char="§"/>
            </a:pPr>
            <a:r>
              <a:rPr lang="en-GB" sz="1200" dirty="0" smtClean="0">
                <a:solidFill>
                  <a:schemeClr val="accent6">
                    <a:lumMod val="75000"/>
                  </a:schemeClr>
                </a:solidFill>
              </a:rPr>
              <a:t>Passing </a:t>
            </a:r>
            <a:r>
              <a:rPr lang="en-GB" sz="1200" dirty="0">
                <a:solidFill>
                  <a:schemeClr val="accent6">
                    <a:lumMod val="75000"/>
                  </a:schemeClr>
                </a:solidFill>
              </a:rPr>
              <a:t>initial cost of bins, waste collection and recycling on to the developers of new estates/house builders</a:t>
            </a:r>
          </a:p>
          <a:p>
            <a:pPr marL="171450" indent="-171450">
              <a:buFont typeface="Wingdings" panose="05000000000000000000" pitchFamily="2" charset="2"/>
              <a:buChar char="§"/>
            </a:pPr>
            <a:r>
              <a:rPr lang="en-GB" sz="1200" dirty="0">
                <a:solidFill>
                  <a:schemeClr val="accent6">
                    <a:lumMod val="75000"/>
                  </a:schemeClr>
                </a:solidFill>
              </a:rPr>
              <a:t>Encouraging customers (households and trade) to bring waste to the council’s designated sites</a:t>
            </a:r>
          </a:p>
          <a:p>
            <a:pPr marL="171450" indent="-171450">
              <a:buFont typeface="Wingdings" panose="05000000000000000000" pitchFamily="2" charset="2"/>
              <a:buChar char="§"/>
            </a:pPr>
            <a:r>
              <a:rPr lang="en-GB" sz="1200" dirty="0">
                <a:solidFill>
                  <a:schemeClr val="accent6">
                    <a:lumMod val="75000"/>
                  </a:schemeClr>
                </a:solidFill>
              </a:rPr>
              <a:t>Reduce failures/failed waste </a:t>
            </a:r>
            <a:r>
              <a:rPr lang="en-GB" sz="1200" dirty="0" smtClean="0">
                <a:solidFill>
                  <a:schemeClr val="accent6">
                    <a:lumMod val="75000"/>
                  </a:schemeClr>
                </a:solidFill>
              </a:rPr>
              <a:t>collections</a:t>
            </a:r>
            <a:endParaRPr lang="en-GB" sz="1200" dirty="0">
              <a:solidFill>
                <a:schemeClr val="accent6">
                  <a:lumMod val="75000"/>
                </a:schemeClr>
              </a:solidFill>
            </a:endParaRPr>
          </a:p>
        </p:txBody>
      </p:sp>
      <p:sp>
        <p:nvSpPr>
          <p:cNvPr id="13" name="TextBox 12"/>
          <p:cNvSpPr txBox="1"/>
          <p:nvPr/>
        </p:nvSpPr>
        <p:spPr>
          <a:xfrm>
            <a:off x="5181600" y="2741081"/>
            <a:ext cx="3703608" cy="400110"/>
          </a:xfrm>
          <a:prstGeom prst="rect">
            <a:avLst/>
          </a:prstGeom>
          <a:noFill/>
        </p:spPr>
        <p:txBody>
          <a:bodyPr wrap="square" rtlCol="0">
            <a:spAutoFit/>
          </a:bodyPr>
          <a:lstStyle/>
          <a:p>
            <a:r>
              <a:rPr lang="en-GB" sz="2000" b="1" dirty="0" smtClean="0">
                <a:solidFill>
                  <a:srgbClr val="000000"/>
                </a:solidFill>
              </a:rPr>
              <a:t>Some options</a:t>
            </a:r>
            <a:endParaRPr lang="en-GB" sz="2000" b="1" dirty="0">
              <a:solidFill>
                <a:srgbClr val="000000"/>
              </a:solidFill>
            </a:endParaRPr>
          </a:p>
        </p:txBody>
      </p:sp>
      <p:cxnSp>
        <p:nvCxnSpPr>
          <p:cNvPr id="18" name="Straight Connector 17"/>
          <p:cNvCxnSpPr/>
          <p:nvPr/>
        </p:nvCxnSpPr>
        <p:spPr>
          <a:xfrm>
            <a:off x="5270500" y="4430110"/>
            <a:ext cx="3602008" cy="0"/>
          </a:xfrm>
          <a:prstGeom prst="line">
            <a:avLst/>
          </a:prstGeom>
          <a:ln w="9525">
            <a:solidFill>
              <a:schemeClr val="accent3">
                <a:lumMod val="50000"/>
              </a:schemeClr>
            </a:solidFill>
            <a:prstDash val="sysDot"/>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32610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03500" y="1508833"/>
            <a:ext cx="1893888" cy="1228725"/>
          </a:xfrm>
          <a:prstGeom prst="rect">
            <a:avLst/>
          </a:prstGeom>
          <a:solidFill>
            <a:schemeClr val="accent6">
              <a:lumMod val="60000"/>
              <a:lumOff val="40000"/>
            </a:schemeClr>
          </a:solidFill>
          <a:ln>
            <a:solidFill>
              <a:schemeClr val="accent6">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GB" b="1" dirty="0"/>
              <a:t>Maximising the independence</a:t>
            </a:r>
          </a:p>
          <a:p>
            <a:pPr algn="ctr" fontAlgn="auto">
              <a:spcBef>
                <a:spcPts val="0"/>
              </a:spcBef>
              <a:spcAft>
                <a:spcPts val="0"/>
              </a:spcAft>
              <a:defRPr/>
            </a:pPr>
            <a:r>
              <a:rPr lang="en-GB" b="1" dirty="0"/>
              <a:t>of adults</a:t>
            </a:r>
          </a:p>
        </p:txBody>
      </p:sp>
      <p:sp>
        <p:nvSpPr>
          <p:cNvPr id="6" name="Rectangle 5"/>
          <p:cNvSpPr/>
          <p:nvPr/>
        </p:nvSpPr>
        <p:spPr>
          <a:xfrm>
            <a:off x="468313" y="1508833"/>
            <a:ext cx="1893887" cy="1228725"/>
          </a:xfrm>
          <a:prstGeom prst="rect">
            <a:avLst/>
          </a:prstGeom>
          <a:solidFill>
            <a:schemeClr val="accent6">
              <a:lumMod val="60000"/>
              <a:lumOff val="40000"/>
            </a:schemeClr>
          </a:solidFill>
          <a:ln>
            <a:solidFill>
              <a:schemeClr val="accent6">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GB" b="1" dirty="0"/>
              <a:t>Preventing family breakdown</a:t>
            </a:r>
          </a:p>
        </p:txBody>
      </p:sp>
      <p:sp>
        <p:nvSpPr>
          <p:cNvPr id="7" name="Rectangle 6"/>
          <p:cNvSpPr/>
          <p:nvPr/>
        </p:nvSpPr>
        <p:spPr>
          <a:xfrm>
            <a:off x="6997700" y="1508833"/>
            <a:ext cx="1895475" cy="1228725"/>
          </a:xfrm>
          <a:prstGeom prst="rect">
            <a:avLst/>
          </a:prstGeom>
          <a:solidFill>
            <a:srgbClr val="00B0F0"/>
          </a:solidFill>
          <a:ln>
            <a:solidFill>
              <a:srgbClr val="00B0F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GB" b="1" dirty="0"/>
              <a:t>Economic</a:t>
            </a:r>
          </a:p>
          <a:p>
            <a:pPr algn="ctr" fontAlgn="auto">
              <a:spcBef>
                <a:spcPts val="0"/>
              </a:spcBef>
              <a:spcAft>
                <a:spcPts val="0"/>
              </a:spcAft>
              <a:defRPr/>
            </a:pPr>
            <a:r>
              <a:rPr lang="en-GB" b="1" dirty="0"/>
              <a:t>growth</a:t>
            </a:r>
            <a:br>
              <a:rPr lang="en-GB" b="1" dirty="0"/>
            </a:br>
            <a:r>
              <a:rPr lang="en-GB" b="1" dirty="0"/>
              <a:t>and jobs</a:t>
            </a:r>
          </a:p>
        </p:txBody>
      </p:sp>
      <p:sp>
        <p:nvSpPr>
          <p:cNvPr id="8" name="Rectangle 7"/>
          <p:cNvSpPr/>
          <p:nvPr/>
        </p:nvSpPr>
        <p:spPr>
          <a:xfrm>
            <a:off x="4738688" y="1508833"/>
            <a:ext cx="2017712" cy="1228725"/>
          </a:xfrm>
          <a:prstGeom prst="rect">
            <a:avLst/>
          </a:prstGeom>
          <a:solidFill>
            <a:schemeClr val="accent6">
              <a:lumMod val="60000"/>
              <a:lumOff val="40000"/>
            </a:schemeClr>
          </a:solidFill>
          <a:ln>
            <a:solidFill>
              <a:schemeClr val="accent6">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GB" b="1" dirty="0"/>
              <a:t>Sustainable neighbourhoods</a:t>
            </a:r>
          </a:p>
        </p:txBody>
      </p:sp>
      <p:sp>
        <p:nvSpPr>
          <p:cNvPr id="9" name="Title 18"/>
          <p:cNvSpPr txBox="1">
            <a:spLocks/>
          </p:cNvSpPr>
          <p:nvPr/>
        </p:nvSpPr>
        <p:spPr>
          <a:xfrm>
            <a:off x="457200" y="794228"/>
            <a:ext cx="8435975" cy="711200"/>
          </a:xfrm>
          <a:prstGeom prst="rect">
            <a:avLst/>
          </a:prstGeom>
        </p:spPr>
        <p:txBody>
          <a:bodyPr/>
          <a:lstStyle>
            <a:lvl1pPr algn="l" defTabSz="457200" rtl="0" eaLnBrk="1" latinLnBrk="0" hangingPunct="1">
              <a:spcBef>
                <a:spcPct val="0"/>
              </a:spcBef>
              <a:buNone/>
              <a:defRPr sz="2800" b="1" kern="1200">
                <a:solidFill>
                  <a:srgbClr val="00529C"/>
                </a:solidFill>
                <a:latin typeface="Arial" panose="020B0604020202020204" pitchFamily="34" charset="0"/>
                <a:ea typeface="+mj-ea"/>
                <a:cs typeface="Arial" panose="020B0604020202020204" pitchFamily="34" charset="0"/>
              </a:defRPr>
            </a:lvl1pPr>
          </a:lstStyle>
          <a:p>
            <a:r>
              <a:rPr lang="en-GB" altLang="en-US" smtClean="0">
                <a:solidFill>
                  <a:schemeClr val="accent6">
                    <a:lumMod val="50000"/>
                  </a:schemeClr>
                </a:solidFill>
                <a:latin typeface="Arial" charset="0"/>
                <a:cs typeface="Arial" charset="0"/>
              </a:rPr>
              <a:t>Our themes</a:t>
            </a:r>
            <a:endParaRPr lang="en-GB" altLang="en-US" dirty="0" smtClean="0">
              <a:solidFill>
                <a:schemeClr val="accent6">
                  <a:lumMod val="50000"/>
                </a:schemeClr>
              </a:solidFill>
              <a:latin typeface="Arial" charset="0"/>
              <a:cs typeface="Arial" charset="0"/>
            </a:endParaRPr>
          </a:p>
        </p:txBody>
      </p:sp>
      <p:sp>
        <p:nvSpPr>
          <p:cNvPr id="14" name="Rectangle 13"/>
          <p:cNvSpPr/>
          <p:nvPr/>
        </p:nvSpPr>
        <p:spPr>
          <a:xfrm>
            <a:off x="457200" y="2765758"/>
            <a:ext cx="4541520" cy="2585323"/>
          </a:xfrm>
          <a:prstGeom prst="rect">
            <a:avLst/>
          </a:prstGeom>
        </p:spPr>
        <p:txBody>
          <a:bodyPr wrap="square">
            <a:spAutoFit/>
          </a:bodyPr>
          <a:lstStyle/>
          <a:p>
            <a:pPr marL="285750" indent="-285750">
              <a:buFont typeface="Wingdings" charset="2"/>
              <a:buChar char="§"/>
            </a:pPr>
            <a:r>
              <a:rPr lang="en-GB" dirty="0">
                <a:solidFill>
                  <a:srgbClr val="000000"/>
                </a:solidFill>
              </a:rPr>
              <a:t>Attract investment to the </a:t>
            </a:r>
            <a:r>
              <a:rPr lang="en-GB" dirty="0" smtClean="0">
                <a:solidFill>
                  <a:srgbClr val="000000"/>
                </a:solidFill>
              </a:rPr>
              <a:t>city</a:t>
            </a:r>
          </a:p>
          <a:p>
            <a:pPr marL="285750" indent="-285750">
              <a:buFont typeface="Wingdings" charset="2"/>
              <a:buChar char="§"/>
            </a:pPr>
            <a:endParaRPr lang="en-GB" dirty="0" smtClean="0">
              <a:solidFill>
                <a:srgbClr val="000000"/>
              </a:solidFill>
            </a:endParaRPr>
          </a:p>
          <a:p>
            <a:pPr marL="285750" indent="-285750">
              <a:buFont typeface="Wingdings" charset="2"/>
              <a:buChar char="§"/>
            </a:pPr>
            <a:r>
              <a:rPr lang="en-GB" dirty="0" smtClean="0">
                <a:solidFill>
                  <a:srgbClr val="000000"/>
                </a:solidFill>
              </a:rPr>
              <a:t>Connect </a:t>
            </a:r>
            <a:r>
              <a:rPr lang="en-GB" dirty="0">
                <a:solidFill>
                  <a:srgbClr val="000000"/>
                </a:solidFill>
              </a:rPr>
              <a:t>local people with business growth and </a:t>
            </a:r>
            <a:r>
              <a:rPr lang="en-GB" dirty="0" smtClean="0">
                <a:solidFill>
                  <a:srgbClr val="000000"/>
                </a:solidFill>
              </a:rPr>
              <a:t>prosperity</a:t>
            </a:r>
          </a:p>
          <a:p>
            <a:pPr marL="285750" indent="-285750">
              <a:buFont typeface="Wingdings" charset="2"/>
              <a:buChar char="§"/>
            </a:pPr>
            <a:endParaRPr lang="en-GB" dirty="0" smtClean="0">
              <a:solidFill>
                <a:srgbClr val="000000"/>
              </a:solidFill>
            </a:endParaRPr>
          </a:p>
          <a:p>
            <a:pPr marL="285750" indent="-285750">
              <a:buFont typeface="Wingdings" charset="2"/>
              <a:buChar char="§"/>
            </a:pPr>
            <a:r>
              <a:rPr lang="en-GB" dirty="0" smtClean="0">
                <a:solidFill>
                  <a:srgbClr val="000000"/>
                </a:solidFill>
              </a:rPr>
              <a:t>Ensure </a:t>
            </a:r>
            <a:r>
              <a:rPr lang="en-GB" dirty="0">
                <a:solidFill>
                  <a:srgbClr val="000000"/>
                </a:solidFill>
              </a:rPr>
              <a:t>children and young people get the best start in life  </a:t>
            </a:r>
            <a:r>
              <a:rPr lang="en-GB" dirty="0" smtClean="0">
                <a:solidFill>
                  <a:srgbClr val="000000"/>
                </a:solidFill>
              </a:rPr>
              <a:t>from</a:t>
            </a:r>
            <a:br>
              <a:rPr lang="en-GB" dirty="0" smtClean="0">
                <a:solidFill>
                  <a:srgbClr val="000000"/>
                </a:solidFill>
              </a:rPr>
            </a:br>
            <a:r>
              <a:rPr lang="en-GB" dirty="0" smtClean="0">
                <a:solidFill>
                  <a:srgbClr val="000000"/>
                </a:solidFill>
              </a:rPr>
              <a:t>pre-school </a:t>
            </a:r>
            <a:r>
              <a:rPr lang="en-GB" dirty="0">
                <a:solidFill>
                  <a:srgbClr val="000000"/>
                </a:solidFill>
              </a:rPr>
              <a:t>to leaving school, including those most vulnerable.</a:t>
            </a:r>
          </a:p>
        </p:txBody>
      </p:sp>
      <p:sp>
        <p:nvSpPr>
          <p:cNvPr id="15" name="TextBox 14"/>
          <p:cNvSpPr txBox="1"/>
          <p:nvPr/>
        </p:nvSpPr>
        <p:spPr>
          <a:xfrm>
            <a:off x="5181600" y="2751591"/>
            <a:ext cx="3703608" cy="400110"/>
          </a:xfrm>
          <a:prstGeom prst="rect">
            <a:avLst/>
          </a:prstGeom>
          <a:noFill/>
        </p:spPr>
        <p:txBody>
          <a:bodyPr wrap="square" rtlCol="0">
            <a:spAutoFit/>
          </a:bodyPr>
          <a:lstStyle/>
          <a:p>
            <a:r>
              <a:rPr lang="en-GB" sz="2000" b="1" dirty="0" smtClean="0">
                <a:solidFill>
                  <a:srgbClr val="000000"/>
                </a:solidFill>
              </a:rPr>
              <a:t>Some options</a:t>
            </a:r>
            <a:endParaRPr lang="en-GB" sz="2000" b="1" dirty="0">
              <a:solidFill>
                <a:srgbClr val="000000"/>
              </a:solidFill>
            </a:endParaRPr>
          </a:p>
        </p:txBody>
      </p:sp>
      <p:sp>
        <p:nvSpPr>
          <p:cNvPr id="16" name="Rectangle 15"/>
          <p:cNvSpPr/>
          <p:nvPr/>
        </p:nvSpPr>
        <p:spPr>
          <a:xfrm>
            <a:off x="5181600" y="3069091"/>
            <a:ext cx="3703608" cy="3046988"/>
          </a:xfrm>
          <a:prstGeom prst="rect">
            <a:avLst/>
          </a:prstGeom>
        </p:spPr>
        <p:txBody>
          <a:bodyPr wrap="square">
            <a:spAutoFit/>
          </a:bodyPr>
          <a:lstStyle/>
          <a:p>
            <a:r>
              <a:rPr lang="en-GB" b="1" dirty="0" smtClean="0">
                <a:solidFill>
                  <a:srgbClr val="00B0F0"/>
                </a:solidFill>
              </a:rPr>
              <a:t>Education and skills</a:t>
            </a:r>
          </a:p>
          <a:p>
            <a:pPr marL="171450" indent="-171450">
              <a:buFont typeface="Wingdings" panose="05000000000000000000" pitchFamily="2" charset="2"/>
              <a:buChar char="§"/>
            </a:pPr>
            <a:r>
              <a:rPr lang="en-GB" sz="1200" dirty="0">
                <a:solidFill>
                  <a:schemeClr val="accent6">
                    <a:lumMod val="75000"/>
                  </a:schemeClr>
                </a:solidFill>
              </a:rPr>
              <a:t>Embed the Youth Promise to improve careers advice and guidance and develop clear progression pathways</a:t>
            </a:r>
            <a:r>
              <a:rPr lang="en-GB" sz="1200" dirty="0" smtClean="0">
                <a:solidFill>
                  <a:schemeClr val="accent6">
                    <a:lumMod val="75000"/>
                  </a:schemeClr>
                </a:solidFill>
              </a:rPr>
              <a:t>.</a:t>
            </a:r>
          </a:p>
          <a:p>
            <a:pPr marL="171450" indent="-171450">
              <a:buFont typeface="Wingdings" panose="05000000000000000000" pitchFamily="2" charset="2"/>
              <a:buChar char="§"/>
            </a:pPr>
            <a:r>
              <a:rPr lang="en-GB" sz="1200" dirty="0">
                <a:solidFill>
                  <a:schemeClr val="accent6">
                    <a:lumMod val="75000"/>
                  </a:schemeClr>
                </a:solidFill>
              </a:rPr>
              <a:t>Seek out efficiencies through review of PFI project, contracts, trading services, sponsorship and CSR.  </a:t>
            </a:r>
            <a:endParaRPr lang="en-GB" sz="1200" dirty="0" smtClean="0">
              <a:solidFill>
                <a:schemeClr val="accent6">
                  <a:lumMod val="75000"/>
                </a:schemeClr>
              </a:solidFill>
            </a:endParaRPr>
          </a:p>
          <a:p>
            <a:pPr marL="171450" indent="-171450">
              <a:buFont typeface="Wingdings" panose="05000000000000000000" pitchFamily="2" charset="2"/>
              <a:buChar char="§"/>
            </a:pPr>
            <a:endParaRPr lang="en-GB" sz="1200" dirty="0">
              <a:solidFill>
                <a:schemeClr val="accent6">
                  <a:lumMod val="75000"/>
                </a:schemeClr>
              </a:solidFill>
            </a:endParaRPr>
          </a:p>
          <a:p>
            <a:r>
              <a:rPr lang="en-GB" b="1" dirty="0" smtClean="0">
                <a:solidFill>
                  <a:srgbClr val="00B0F0"/>
                </a:solidFill>
              </a:rPr>
              <a:t>Arts and culture</a:t>
            </a:r>
            <a:endParaRPr lang="en-GB" b="1" dirty="0">
              <a:solidFill>
                <a:srgbClr val="00B0F0"/>
              </a:solidFill>
            </a:endParaRPr>
          </a:p>
          <a:p>
            <a:pPr marL="171450" indent="-171450">
              <a:buFont typeface="Wingdings" panose="05000000000000000000" pitchFamily="2" charset="2"/>
              <a:buChar char="§"/>
            </a:pPr>
            <a:r>
              <a:rPr lang="en-GB" sz="1200" dirty="0" smtClean="0">
                <a:solidFill>
                  <a:schemeClr val="accent6">
                    <a:lumMod val="75000"/>
                  </a:schemeClr>
                </a:solidFill>
              </a:rPr>
              <a:t>Create </a:t>
            </a:r>
            <a:r>
              <a:rPr lang="en-GB" sz="1200" dirty="0">
                <a:solidFill>
                  <a:schemeClr val="accent6">
                    <a:lumMod val="75000"/>
                  </a:schemeClr>
                </a:solidFill>
              </a:rPr>
              <a:t>a more balanced financial strategy for arts and culture shaped and funded by a wider range of partners and stakeholders. </a:t>
            </a:r>
            <a:endParaRPr lang="en-GB" sz="1200" dirty="0" smtClean="0">
              <a:solidFill>
                <a:schemeClr val="accent6">
                  <a:lumMod val="75000"/>
                </a:schemeClr>
              </a:solidFill>
            </a:endParaRPr>
          </a:p>
          <a:p>
            <a:pPr marL="171450" indent="-171450">
              <a:buFont typeface="Wingdings" panose="05000000000000000000" pitchFamily="2" charset="2"/>
              <a:buChar char="§"/>
            </a:pPr>
            <a:r>
              <a:rPr lang="en-GB" sz="1200" dirty="0">
                <a:solidFill>
                  <a:schemeClr val="accent6">
                    <a:lumMod val="75000"/>
                  </a:schemeClr>
                </a:solidFill>
              </a:rPr>
              <a:t>Continue to work to make Library of Birmingham a credible and viable service offer in partnership with others.</a:t>
            </a:r>
          </a:p>
        </p:txBody>
      </p:sp>
      <p:cxnSp>
        <p:nvCxnSpPr>
          <p:cNvPr id="17" name="Straight Connector 16"/>
          <p:cNvCxnSpPr/>
          <p:nvPr/>
        </p:nvCxnSpPr>
        <p:spPr>
          <a:xfrm>
            <a:off x="5270500" y="4593020"/>
            <a:ext cx="3602008" cy="0"/>
          </a:xfrm>
          <a:prstGeom prst="line">
            <a:avLst/>
          </a:prstGeom>
          <a:ln w="9525">
            <a:solidFill>
              <a:srgbClr val="00B0F0"/>
            </a:solidFill>
            <a:prstDash val="sysDot"/>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47873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4"/>
          <p:cNvSpPr>
            <a:spLocks noGrp="1"/>
          </p:cNvSpPr>
          <p:nvPr>
            <p:ph type="title"/>
          </p:nvPr>
        </p:nvSpPr>
        <p:spPr/>
        <p:txBody>
          <a:bodyPr/>
          <a:lstStyle/>
          <a:p>
            <a:pPr eaLnBrk="1" hangingPunct="1"/>
            <a:r>
              <a:rPr lang="en-GB" altLang="en-US" dirty="0" smtClean="0">
                <a:solidFill>
                  <a:schemeClr val="accent6">
                    <a:lumMod val="75000"/>
                  </a:schemeClr>
                </a:solidFill>
                <a:latin typeface="Arial" charset="0"/>
                <a:cs typeface="Arial" charset="0"/>
              </a:rPr>
              <a:t>What happens next?</a:t>
            </a:r>
          </a:p>
        </p:txBody>
      </p:sp>
      <p:cxnSp>
        <p:nvCxnSpPr>
          <p:cNvPr id="7" name="Straight Connector 6"/>
          <p:cNvCxnSpPr>
            <a:stCxn id="8" idx="6"/>
          </p:cNvCxnSpPr>
          <p:nvPr/>
        </p:nvCxnSpPr>
        <p:spPr>
          <a:xfrm>
            <a:off x="958955" y="4134873"/>
            <a:ext cx="7645400" cy="0"/>
          </a:xfrm>
          <a:prstGeom prst="line">
            <a:avLst/>
          </a:prstGeom>
          <a:ln w="5715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8" name="Oval 7"/>
          <p:cNvSpPr/>
          <p:nvPr/>
        </p:nvSpPr>
        <p:spPr>
          <a:xfrm>
            <a:off x="635105" y="3972948"/>
            <a:ext cx="323850" cy="323850"/>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a:p>
        </p:txBody>
      </p:sp>
      <p:sp>
        <p:nvSpPr>
          <p:cNvPr id="9" name="Oval 8"/>
          <p:cNvSpPr/>
          <p:nvPr/>
        </p:nvSpPr>
        <p:spPr>
          <a:xfrm>
            <a:off x="8442430" y="3972948"/>
            <a:ext cx="323850" cy="323850"/>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0" name="TextBox 9"/>
          <p:cNvSpPr txBox="1"/>
          <p:nvPr/>
        </p:nvSpPr>
        <p:spPr>
          <a:xfrm>
            <a:off x="797030" y="2160023"/>
            <a:ext cx="1485900" cy="1662112"/>
          </a:xfrm>
          <a:prstGeom prst="rect">
            <a:avLst/>
          </a:prstGeom>
          <a:noFill/>
        </p:spPr>
        <p:txBody>
          <a:bodyPr>
            <a:spAutoFit/>
          </a:bodyPr>
          <a:lstStyle/>
          <a:p>
            <a:pPr algn="ctr" fontAlgn="auto">
              <a:spcBef>
                <a:spcPts val="0"/>
              </a:spcBef>
              <a:spcAft>
                <a:spcPts val="0"/>
              </a:spcAft>
              <a:defRPr/>
            </a:pPr>
            <a:r>
              <a:rPr lang="en-GB" b="1" dirty="0">
                <a:solidFill>
                  <a:schemeClr val="accent2"/>
                </a:solidFill>
                <a:latin typeface="+mn-lt"/>
                <a:cs typeface="+mn-cs"/>
              </a:rPr>
              <a:t>9 Dec</a:t>
            </a:r>
          </a:p>
          <a:p>
            <a:pPr algn="ctr" fontAlgn="auto">
              <a:spcBef>
                <a:spcPts val="0"/>
              </a:spcBef>
              <a:spcAft>
                <a:spcPts val="0"/>
              </a:spcAft>
              <a:defRPr/>
            </a:pPr>
            <a:r>
              <a:rPr lang="en-GB" sz="1400" dirty="0">
                <a:solidFill>
                  <a:schemeClr val="accent6">
                    <a:lumMod val="50000"/>
                  </a:schemeClr>
                </a:solidFill>
                <a:latin typeface="+mj-lt"/>
                <a:cs typeface="+mn-cs"/>
              </a:rPr>
              <a:t>Publish </a:t>
            </a:r>
            <a:r>
              <a:rPr lang="en-GB" sz="1400" dirty="0" smtClean="0">
                <a:solidFill>
                  <a:schemeClr val="accent6">
                    <a:lumMod val="50000"/>
                  </a:schemeClr>
                </a:solidFill>
                <a:latin typeface="+mj-lt"/>
                <a:cs typeface="+mn-cs"/>
              </a:rPr>
              <a:t>2016+ </a:t>
            </a:r>
            <a:r>
              <a:rPr lang="en-GB" sz="1400" dirty="0">
                <a:solidFill>
                  <a:schemeClr val="accent6">
                    <a:lumMod val="50000"/>
                  </a:schemeClr>
                </a:solidFill>
                <a:latin typeface="+mj-lt"/>
                <a:cs typeface="+mn-cs"/>
              </a:rPr>
              <a:t>budget white paper and</a:t>
            </a:r>
            <a:br>
              <a:rPr lang="en-GB" sz="1400" dirty="0">
                <a:solidFill>
                  <a:schemeClr val="accent6">
                    <a:lumMod val="50000"/>
                  </a:schemeClr>
                </a:solidFill>
                <a:latin typeface="+mj-lt"/>
                <a:cs typeface="+mn-cs"/>
              </a:rPr>
            </a:br>
            <a:r>
              <a:rPr lang="en-GB" sz="1400" dirty="0">
                <a:solidFill>
                  <a:schemeClr val="accent6">
                    <a:lumMod val="50000"/>
                  </a:schemeClr>
                </a:solidFill>
                <a:latin typeface="+mj-lt"/>
                <a:cs typeface="+mn-cs"/>
              </a:rPr>
              <a:t>launch consultation process</a:t>
            </a:r>
          </a:p>
        </p:txBody>
      </p:sp>
      <p:cxnSp>
        <p:nvCxnSpPr>
          <p:cNvPr id="12" name="Straight Connector 11"/>
          <p:cNvCxnSpPr/>
          <p:nvPr/>
        </p:nvCxnSpPr>
        <p:spPr>
          <a:xfrm>
            <a:off x="3102080" y="4003110"/>
            <a:ext cx="0" cy="323850"/>
          </a:xfrm>
          <a:prstGeom prst="line">
            <a:avLst/>
          </a:prstGeom>
          <a:ln w="5715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8617" name="TextBox 15"/>
          <p:cNvSpPr txBox="1">
            <a:spLocks noChangeArrowheads="1"/>
          </p:cNvSpPr>
          <p:nvPr/>
        </p:nvSpPr>
        <p:spPr bwMode="auto">
          <a:xfrm>
            <a:off x="2578205" y="4325373"/>
            <a:ext cx="10477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Wingdings" pitchFamily="2" charset="2"/>
              <a:buChar char="§"/>
              <a:defRPr sz="2800">
                <a:solidFill>
                  <a:srgbClr val="273B45"/>
                </a:solidFill>
                <a:latin typeface="Arial" charset="0"/>
                <a:cs typeface="Arial" charset="0"/>
              </a:defRPr>
            </a:lvl1pPr>
            <a:lvl2pPr marL="742950" indent="-285750" eaLnBrk="0" hangingPunct="0">
              <a:spcBef>
                <a:spcPct val="20000"/>
              </a:spcBef>
              <a:buFont typeface="Arial" charset="0"/>
              <a:buChar char="•"/>
              <a:defRPr sz="2300">
                <a:solidFill>
                  <a:srgbClr val="273B45"/>
                </a:solidFill>
                <a:latin typeface="Arial" charset="0"/>
                <a:cs typeface="Arial" charset="0"/>
              </a:defRPr>
            </a:lvl2pPr>
            <a:lvl3pPr marL="1143000" indent="-228600" eaLnBrk="0" hangingPunct="0">
              <a:spcBef>
                <a:spcPct val="20000"/>
              </a:spcBef>
              <a:buFont typeface="Arial" charset="0"/>
              <a:buChar char="•"/>
              <a:defRPr sz="2100">
                <a:solidFill>
                  <a:srgbClr val="273B45"/>
                </a:solidFill>
                <a:latin typeface="Arial" charset="0"/>
                <a:cs typeface="Arial" charset="0"/>
              </a:defRPr>
            </a:lvl3pPr>
            <a:lvl4pPr marL="1600200" indent="-228600" eaLnBrk="0" hangingPunct="0">
              <a:spcBef>
                <a:spcPct val="20000"/>
              </a:spcBef>
              <a:buFont typeface="Arial" charset="0"/>
              <a:buChar char="•"/>
              <a:defRPr sz="1900">
                <a:solidFill>
                  <a:srgbClr val="273B45"/>
                </a:solidFill>
                <a:latin typeface="Arial" charset="0"/>
                <a:cs typeface="Arial" charset="0"/>
              </a:defRPr>
            </a:lvl4pPr>
            <a:lvl5pPr marL="2057400" indent="-228600" eaLnBrk="0" hangingPunct="0">
              <a:spcBef>
                <a:spcPct val="20000"/>
              </a:spcBef>
              <a:buFont typeface="Arial" charset="0"/>
              <a:buChar char="•"/>
              <a:defRPr sz="1900">
                <a:solidFill>
                  <a:srgbClr val="273B45"/>
                </a:solidFill>
                <a:latin typeface="Arial" charset="0"/>
                <a:cs typeface="Arial" charset="0"/>
              </a:defRPr>
            </a:lvl5pPr>
            <a:lvl6pPr marL="25146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6pPr>
            <a:lvl7pPr marL="29718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7pPr>
            <a:lvl8pPr marL="34290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8pPr>
            <a:lvl9pPr marL="38862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9pPr>
          </a:lstStyle>
          <a:p>
            <a:pPr algn="ctr" eaLnBrk="1" hangingPunct="1">
              <a:spcBef>
                <a:spcPct val="0"/>
              </a:spcBef>
              <a:buFontTx/>
              <a:buNone/>
            </a:pPr>
            <a:r>
              <a:rPr lang="en-GB" altLang="en-US" sz="1600" b="1">
                <a:solidFill>
                  <a:schemeClr val="tx1"/>
                </a:solidFill>
              </a:rPr>
              <a:t>Jan</a:t>
            </a:r>
            <a:br>
              <a:rPr lang="en-GB" altLang="en-US" sz="1600" b="1">
                <a:solidFill>
                  <a:schemeClr val="tx1"/>
                </a:solidFill>
              </a:rPr>
            </a:br>
            <a:r>
              <a:rPr lang="en-GB" altLang="en-US" sz="1600" b="1">
                <a:solidFill>
                  <a:schemeClr val="tx1"/>
                </a:solidFill>
              </a:rPr>
              <a:t>2016</a:t>
            </a:r>
          </a:p>
        </p:txBody>
      </p:sp>
      <p:cxnSp>
        <p:nvCxnSpPr>
          <p:cNvPr id="13" name="Straight Connector 12"/>
          <p:cNvCxnSpPr/>
          <p:nvPr/>
        </p:nvCxnSpPr>
        <p:spPr>
          <a:xfrm>
            <a:off x="5364268" y="4003110"/>
            <a:ext cx="0" cy="323850"/>
          </a:xfrm>
          <a:prstGeom prst="line">
            <a:avLst/>
          </a:prstGeom>
          <a:ln w="5715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8619" name="TextBox 17"/>
          <p:cNvSpPr txBox="1">
            <a:spLocks noChangeArrowheads="1"/>
          </p:cNvSpPr>
          <p:nvPr/>
        </p:nvSpPr>
        <p:spPr bwMode="auto">
          <a:xfrm>
            <a:off x="4883255" y="4325373"/>
            <a:ext cx="10477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Wingdings" pitchFamily="2" charset="2"/>
              <a:buChar char="§"/>
              <a:defRPr sz="2800">
                <a:solidFill>
                  <a:srgbClr val="273B45"/>
                </a:solidFill>
                <a:latin typeface="Arial" charset="0"/>
                <a:cs typeface="Arial" charset="0"/>
              </a:defRPr>
            </a:lvl1pPr>
            <a:lvl2pPr marL="742950" indent="-285750" eaLnBrk="0" hangingPunct="0">
              <a:spcBef>
                <a:spcPct val="20000"/>
              </a:spcBef>
              <a:buFont typeface="Arial" charset="0"/>
              <a:buChar char="•"/>
              <a:defRPr sz="2300">
                <a:solidFill>
                  <a:srgbClr val="273B45"/>
                </a:solidFill>
                <a:latin typeface="Arial" charset="0"/>
                <a:cs typeface="Arial" charset="0"/>
              </a:defRPr>
            </a:lvl2pPr>
            <a:lvl3pPr marL="1143000" indent="-228600" eaLnBrk="0" hangingPunct="0">
              <a:spcBef>
                <a:spcPct val="20000"/>
              </a:spcBef>
              <a:buFont typeface="Arial" charset="0"/>
              <a:buChar char="•"/>
              <a:defRPr sz="2100">
                <a:solidFill>
                  <a:srgbClr val="273B45"/>
                </a:solidFill>
                <a:latin typeface="Arial" charset="0"/>
                <a:cs typeface="Arial" charset="0"/>
              </a:defRPr>
            </a:lvl3pPr>
            <a:lvl4pPr marL="1600200" indent="-228600" eaLnBrk="0" hangingPunct="0">
              <a:spcBef>
                <a:spcPct val="20000"/>
              </a:spcBef>
              <a:buFont typeface="Arial" charset="0"/>
              <a:buChar char="•"/>
              <a:defRPr sz="1900">
                <a:solidFill>
                  <a:srgbClr val="273B45"/>
                </a:solidFill>
                <a:latin typeface="Arial" charset="0"/>
                <a:cs typeface="Arial" charset="0"/>
              </a:defRPr>
            </a:lvl4pPr>
            <a:lvl5pPr marL="2057400" indent="-228600" eaLnBrk="0" hangingPunct="0">
              <a:spcBef>
                <a:spcPct val="20000"/>
              </a:spcBef>
              <a:buFont typeface="Arial" charset="0"/>
              <a:buChar char="•"/>
              <a:defRPr sz="1900">
                <a:solidFill>
                  <a:srgbClr val="273B45"/>
                </a:solidFill>
                <a:latin typeface="Arial" charset="0"/>
                <a:cs typeface="Arial" charset="0"/>
              </a:defRPr>
            </a:lvl5pPr>
            <a:lvl6pPr marL="25146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6pPr>
            <a:lvl7pPr marL="29718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7pPr>
            <a:lvl8pPr marL="34290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8pPr>
            <a:lvl9pPr marL="38862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9pPr>
          </a:lstStyle>
          <a:p>
            <a:pPr algn="ctr" eaLnBrk="1" hangingPunct="1">
              <a:spcBef>
                <a:spcPct val="0"/>
              </a:spcBef>
              <a:buFontTx/>
              <a:buNone/>
            </a:pPr>
            <a:r>
              <a:rPr lang="en-GB" altLang="en-US" sz="1600" b="1">
                <a:solidFill>
                  <a:schemeClr val="tx1"/>
                </a:solidFill>
              </a:rPr>
              <a:t>Feb</a:t>
            </a:r>
            <a:br>
              <a:rPr lang="en-GB" altLang="en-US" sz="1600" b="1">
                <a:solidFill>
                  <a:schemeClr val="tx1"/>
                </a:solidFill>
              </a:rPr>
            </a:br>
            <a:r>
              <a:rPr lang="en-GB" altLang="en-US" sz="1600" b="1">
                <a:solidFill>
                  <a:schemeClr val="tx1"/>
                </a:solidFill>
              </a:rPr>
              <a:t>2016</a:t>
            </a:r>
          </a:p>
        </p:txBody>
      </p:sp>
      <p:cxnSp>
        <p:nvCxnSpPr>
          <p:cNvPr id="14" name="Straight Connector 13"/>
          <p:cNvCxnSpPr/>
          <p:nvPr/>
        </p:nvCxnSpPr>
        <p:spPr>
          <a:xfrm>
            <a:off x="7713768" y="4003110"/>
            <a:ext cx="0" cy="323850"/>
          </a:xfrm>
          <a:prstGeom prst="line">
            <a:avLst/>
          </a:prstGeom>
          <a:ln w="5715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8621" name="TextBox 18"/>
          <p:cNvSpPr txBox="1">
            <a:spLocks noChangeArrowheads="1"/>
          </p:cNvSpPr>
          <p:nvPr/>
        </p:nvSpPr>
        <p:spPr bwMode="auto">
          <a:xfrm>
            <a:off x="7189893" y="4325373"/>
            <a:ext cx="10477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Wingdings" pitchFamily="2" charset="2"/>
              <a:buChar char="§"/>
              <a:defRPr sz="2800">
                <a:solidFill>
                  <a:srgbClr val="273B45"/>
                </a:solidFill>
                <a:latin typeface="Arial" charset="0"/>
                <a:cs typeface="Arial" charset="0"/>
              </a:defRPr>
            </a:lvl1pPr>
            <a:lvl2pPr marL="742950" indent="-285750" eaLnBrk="0" hangingPunct="0">
              <a:spcBef>
                <a:spcPct val="20000"/>
              </a:spcBef>
              <a:buFont typeface="Arial" charset="0"/>
              <a:buChar char="•"/>
              <a:defRPr sz="2300">
                <a:solidFill>
                  <a:srgbClr val="273B45"/>
                </a:solidFill>
                <a:latin typeface="Arial" charset="0"/>
                <a:cs typeface="Arial" charset="0"/>
              </a:defRPr>
            </a:lvl2pPr>
            <a:lvl3pPr marL="1143000" indent="-228600" eaLnBrk="0" hangingPunct="0">
              <a:spcBef>
                <a:spcPct val="20000"/>
              </a:spcBef>
              <a:buFont typeface="Arial" charset="0"/>
              <a:buChar char="•"/>
              <a:defRPr sz="2100">
                <a:solidFill>
                  <a:srgbClr val="273B45"/>
                </a:solidFill>
                <a:latin typeface="Arial" charset="0"/>
                <a:cs typeface="Arial" charset="0"/>
              </a:defRPr>
            </a:lvl3pPr>
            <a:lvl4pPr marL="1600200" indent="-228600" eaLnBrk="0" hangingPunct="0">
              <a:spcBef>
                <a:spcPct val="20000"/>
              </a:spcBef>
              <a:buFont typeface="Arial" charset="0"/>
              <a:buChar char="•"/>
              <a:defRPr sz="1900">
                <a:solidFill>
                  <a:srgbClr val="273B45"/>
                </a:solidFill>
                <a:latin typeface="Arial" charset="0"/>
                <a:cs typeface="Arial" charset="0"/>
              </a:defRPr>
            </a:lvl4pPr>
            <a:lvl5pPr marL="2057400" indent="-228600" eaLnBrk="0" hangingPunct="0">
              <a:spcBef>
                <a:spcPct val="20000"/>
              </a:spcBef>
              <a:buFont typeface="Arial" charset="0"/>
              <a:buChar char="•"/>
              <a:defRPr sz="1900">
                <a:solidFill>
                  <a:srgbClr val="273B45"/>
                </a:solidFill>
                <a:latin typeface="Arial" charset="0"/>
                <a:cs typeface="Arial" charset="0"/>
              </a:defRPr>
            </a:lvl5pPr>
            <a:lvl6pPr marL="25146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6pPr>
            <a:lvl7pPr marL="29718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7pPr>
            <a:lvl8pPr marL="34290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8pPr>
            <a:lvl9pPr marL="38862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9pPr>
          </a:lstStyle>
          <a:p>
            <a:pPr algn="ctr" eaLnBrk="1" hangingPunct="1">
              <a:spcBef>
                <a:spcPct val="0"/>
              </a:spcBef>
              <a:buFontTx/>
              <a:buNone/>
            </a:pPr>
            <a:r>
              <a:rPr lang="en-GB" altLang="en-US" sz="1600" b="1">
                <a:solidFill>
                  <a:schemeClr val="tx1"/>
                </a:solidFill>
              </a:rPr>
              <a:t>Mar</a:t>
            </a:r>
            <a:br>
              <a:rPr lang="en-GB" altLang="en-US" sz="1600" b="1">
                <a:solidFill>
                  <a:schemeClr val="tx1"/>
                </a:solidFill>
              </a:rPr>
            </a:br>
            <a:r>
              <a:rPr lang="en-GB" altLang="en-US" sz="1600" b="1">
                <a:solidFill>
                  <a:schemeClr val="tx1"/>
                </a:solidFill>
              </a:rPr>
              <a:t>2016</a:t>
            </a:r>
          </a:p>
        </p:txBody>
      </p:sp>
      <p:sp>
        <p:nvSpPr>
          <p:cNvPr id="68622" name="TextBox 19"/>
          <p:cNvSpPr txBox="1">
            <a:spLocks noChangeArrowheads="1"/>
          </p:cNvSpPr>
          <p:nvPr/>
        </p:nvSpPr>
        <p:spPr bwMode="auto">
          <a:xfrm>
            <a:off x="273155" y="4301560"/>
            <a:ext cx="104775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Wingdings" pitchFamily="2" charset="2"/>
              <a:buChar char="§"/>
              <a:defRPr sz="2800">
                <a:solidFill>
                  <a:srgbClr val="273B45"/>
                </a:solidFill>
                <a:latin typeface="Arial" charset="0"/>
                <a:cs typeface="Arial" charset="0"/>
              </a:defRPr>
            </a:lvl1pPr>
            <a:lvl2pPr marL="742950" indent="-285750" eaLnBrk="0" hangingPunct="0">
              <a:spcBef>
                <a:spcPct val="20000"/>
              </a:spcBef>
              <a:buFont typeface="Arial" charset="0"/>
              <a:buChar char="•"/>
              <a:defRPr sz="2300">
                <a:solidFill>
                  <a:srgbClr val="273B45"/>
                </a:solidFill>
                <a:latin typeface="Arial" charset="0"/>
                <a:cs typeface="Arial" charset="0"/>
              </a:defRPr>
            </a:lvl2pPr>
            <a:lvl3pPr marL="1143000" indent="-228600" eaLnBrk="0" hangingPunct="0">
              <a:spcBef>
                <a:spcPct val="20000"/>
              </a:spcBef>
              <a:buFont typeface="Arial" charset="0"/>
              <a:buChar char="•"/>
              <a:defRPr sz="2100">
                <a:solidFill>
                  <a:srgbClr val="273B45"/>
                </a:solidFill>
                <a:latin typeface="Arial" charset="0"/>
                <a:cs typeface="Arial" charset="0"/>
              </a:defRPr>
            </a:lvl3pPr>
            <a:lvl4pPr marL="1600200" indent="-228600" eaLnBrk="0" hangingPunct="0">
              <a:spcBef>
                <a:spcPct val="20000"/>
              </a:spcBef>
              <a:buFont typeface="Arial" charset="0"/>
              <a:buChar char="•"/>
              <a:defRPr sz="1900">
                <a:solidFill>
                  <a:srgbClr val="273B45"/>
                </a:solidFill>
                <a:latin typeface="Arial" charset="0"/>
                <a:cs typeface="Arial" charset="0"/>
              </a:defRPr>
            </a:lvl4pPr>
            <a:lvl5pPr marL="2057400" indent="-228600" eaLnBrk="0" hangingPunct="0">
              <a:spcBef>
                <a:spcPct val="20000"/>
              </a:spcBef>
              <a:buFont typeface="Arial" charset="0"/>
              <a:buChar char="•"/>
              <a:defRPr sz="1900">
                <a:solidFill>
                  <a:srgbClr val="273B45"/>
                </a:solidFill>
                <a:latin typeface="Arial" charset="0"/>
                <a:cs typeface="Arial" charset="0"/>
              </a:defRPr>
            </a:lvl5pPr>
            <a:lvl6pPr marL="25146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6pPr>
            <a:lvl7pPr marL="29718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7pPr>
            <a:lvl8pPr marL="34290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8pPr>
            <a:lvl9pPr marL="38862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9pPr>
          </a:lstStyle>
          <a:p>
            <a:pPr algn="ctr" eaLnBrk="1" hangingPunct="1">
              <a:spcBef>
                <a:spcPct val="0"/>
              </a:spcBef>
              <a:buFontTx/>
              <a:buNone/>
            </a:pPr>
            <a:r>
              <a:rPr lang="en-GB" altLang="en-US" sz="1600" b="1">
                <a:solidFill>
                  <a:schemeClr val="tx1"/>
                </a:solidFill>
              </a:rPr>
              <a:t>Dec</a:t>
            </a:r>
            <a:br>
              <a:rPr lang="en-GB" altLang="en-US" sz="1600" b="1">
                <a:solidFill>
                  <a:schemeClr val="tx1"/>
                </a:solidFill>
              </a:rPr>
            </a:br>
            <a:r>
              <a:rPr lang="en-GB" altLang="en-US" sz="1600" b="1">
                <a:solidFill>
                  <a:schemeClr val="tx1"/>
                </a:solidFill>
              </a:rPr>
              <a:t>2015</a:t>
            </a:r>
          </a:p>
        </p:txBody>
      </p:sp>
      <p:sp>
        <p:nvSpPr>
          <p:cNvPr id="27" name="TextBox 26"/>
          <p:cNvSpPr txBox="1"/>
          <p:nvPr/>
        </p:nvSpPr>
        <p:spPr>
          <a:xfrm>
            <a:off x="1308205" y="5322323"/>
            <a:ext cx="1485900" cy="584200"/>
          </a:xfrm>
          <a:prstGeom prst="rect">
            <a:avLst/>
          </a:prstGeom>
          <a:noFill/>
        </p:spPr>
        <p:txBody>
          <a:bodyPr>
            <a:spAutoFit/>
          </a:bodyPr>
          <a:lstStyle/>
          <a:p>
            <a:pPr algn="ctr" fontAlgn="auto">
              <a:spcBef>
                <a:spcPts val="0"/>
              </a:spcBef>
              <a:spcAft>
                <a:spcPts val="0"/>
              </a:spcAft>
              <a:defRPr/>
            </a:pPr>
            <a:r>
              <a:rPr lang="en-GB" b="1" dirty="0">
                <a:solidFill>
                  <a:schemeClr val="accent2"/>
                </a:solidFill>
                <a:latin typeface="+mn-lt"/>
                <a:cs typeface="+mn-cs"/>
              </a:rPr>
              <a:t>15 &amp; 16 Dec</a:t>
            </a:r>
            <a:br>
              <a:rPr lang="en-GB" b="1" dirty="0">
                <a:solidFill>
                  <a:schemeClr val="accent2"/>
                </a:solidFill>
                <a:latin typeface="+mn-lt"/>
                <a:cs typeface="+mn-cs"/>
              </a:rPr>
            </a:br>
            <a:r>
              <a:rPr lang="en-GB" sz="1400" dirty="0">
                <a:solidFill>
                  <a:schemeClr val="accent6">
                    <a:lumMod val="50000"/>
                  </a:schemeClr>
                </a:solidFill>
                <a:latin typeface="+mn-lt"/>
                <a:cs typeface="+mn-cs"/>
              </a:rPr>
              <a:t>Public meetings</a:t>
            </a:r>
          </a:p>
        </p:txBody>
      </p:sp>
      <p:cxnSp>
        <p:nvCxnSpPr>
          <p:cNvPr id="33" name="Straight Connector 32"/>
          <p:cNvCxnSpPr/>
          <p:nvPr/>
        </p:nvCxnSpPr>
        <p:spPr>
          <a:xfrm>
            <a:off x="2051155" y="4144015"/>
            <a:ext cx="0" cy="1168400"/>
          </a:xfrm>
          <a:prstGeom prst="line">
            <a:avLst/>
          </a:prstGeom>
          <a:ln w="571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1539980" y="3823723"/>
            <a:ext cx="0" cy="323850"/>
          </a:xfrm>
          <a:prstGeom prst="line">
            <a:avLst/>
          </a:prstGeom>
          <a:ln w="5715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6932718" y="2734698"/>
            <a:ext cx="1485900" cy="1230312"/>
          </a:xfrm>
          <a:prstGeom prst="rect">
            <a:avLst/>
          </a:prstGeom>
          <a:noFill/>
        </p:spPr>
        <p:txBody>
          <a:bodyPr>
            <a:spAutoFit/>
          </a:bodyPr>
          <a:lstStyle/>
          <a:p>
            <a:pPr algn="ctr" fontAlgn="auto">
              <a:spcBef>
                <a:spcPts val="0"/>
              </a:spcBef>
              <a:spcAft>
                <a:spcPts val="0"/>
              </a:spcAft>
              <a:defRPr/>
            </a:pPr>
            <a:r>
              <a:rPr lang="en-GB" b="1" dirty="0">
                <a:solidFill>
                  <a:schemeClr val="accent2"/>
                </a:solidFill>
                <a:latin typeface="+mn-lt"/>
                <a:cs typeface="+mn-cs"/>
              </a:rPr>
              <a:t>1 Mar</a:t>
            </a:r>
          </a:p>
          <a:p>
            <a:pPr algn="ctr" fontAlgn="auto">
              <a:spcBef>
                <a:spcPts val="0"/>
              </a:spcBef>
              <a:spcAft>
                <a:spcPts val="0"/>
              </a:spcAft>
              <a:defRPr/>
            </a:pPr>
            <a:r>
              <a:rPr lang="en-GB" sz="1400" dirty="0">
                <a:solidFill>
                  <a:schemeClr val="accent6">
                    <a:lumMod val="50000"/>
                  </a:schemeClr>
                </a:solidFill>
                <a:latin typeface="+mj-lt"/>
                <a:cs typeface="+mn-cs"/>
              </a:rPr>
              <a:t>Full Council considers Business Plan and Budget</a:t>
            </a:r>
          </a:p>
        </p:txBody>
      </p:sp>
      <p:sp>
        <p:nvSpPr>
          <p:cNvPr id="43" name="TextBox 42"/>
          <p:cNvSpPr txBox="1"/>
          <p:nvPr/>
        </p:nvSpPr>
        <p:spPr>
          <a:xfrm>
            <a:off x="5694468" y="4920685"/>
            <a:ext cx="1485900" cy="1231900"/>
          </a:xfrm>
          <a:prstGeom prst="rect">
            <a:avLst/>
          </a:prstGeom>
          <a:noFill/>
        </p:spPr>
        <p:txBody>
          <a:bodyPr>
            <a:spAutoFit/>
          </a:bodyPr>
          <a:lstStyle/>
          <a:p>
            <a:pPr algn="ctr" fontAlgn="auto">
              <a:spcBef>
                <a:spcPts val="0"/>
              </a:spcBef>
              <a:spcAft>
                <a:spcPts val="0"/>
              </a:spcAft>
              <a:defRPr/>
            </a:pPr>
            <a:r>
              <a:rPr lang="en-GB" b="1" dirty="0">
                <a:solidFill>
                  <a:schemeClr val="accent2"/>
                </a:solidFill>
                <a:latin typeface="+mn-lt"/>
                <a:cs typeface="+mn-cs"/>
              </a:rPr>
              <a:t>16 Feb</a:t>
            </a:r>
          </a:p>
          <a:p>
            <a:pPr algn="ctr" fontAlgn="auto">
              <a:spcBef>
                <a:spcPts val="0"/>
              </a:spcBef>
              <a:spcAft>
                <a:spcPts val="0"/>
              </a:spcAft>
              <a:defRPr/>
            </a:pPr>
            <a:r>
              <a:rPr lang="en-GB" sz="1400" dirty="0">
                <a:solidFill>
                  <a:schemeClr val="accent6">
                    <a:lumMod val="50000"/>
                  </a:schemeClr>
                </a:solidFill>
                <a:latin typeface="+mj-lt"/>
                <a:cs typeface="+mn-cs"/>
              </a:rPr>
              <a:t>Cabinet considers Business Plan and Budget</a:t>
            </a:r>
          </a:p>
        </p:txBody>
      </p:sp>
      <p:cxnSp>
        <p:nvCxnSpPr>
          <p:cNvPr id="46" name="Straight Connector 45"/>
          <p:cNvCxnSpPr/>
          <p:nvPr/>
        </p:nvCxnSpPr>
        <p:spPr>
          <a:xfrm>
            <a:off x="6437418" y="4134873"/>
            <a:ext cx="0" cy="774700"/>
          </a:xfrm>
          <a:prstGeom prst="line">
            <a:avLst/>
          </a:prstGeom>
          <a:ln w="5715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2883005" y="2733110"/>
            <a:ext cx="1485900" cy="801688"/>
          </a:xfrm>
          <a:prstGeom prst="rect">
            <a:avLst/>
          </a:prstGeom>
          <a:solidFill>
            <a:schemeClr val="bg1"/>
          </a:solidFill>
        </p:spPr>
        <p:txBody>
          <a:bodyPr>
            <a:spAutoFit/>
          </a:bodyPr>
          <a:lstStyle/>
          <a:p>
            <a:pPr algn="ctr" fontAlgn="auto">
              <a:spcBef>
                <a:spcPts val="0"/>
              </a:spcBef>
              <a:spcAft>
                <a:spcPts val="0"/>
              </a:spcAft>
              <a:defRPr/>
            </a:pPr>
            <a:r>
              <a:rPr lang="en-GB" b="1" dirty="0">
                <a:solidFill>
                  <a:schemeClr val="accent2"/>
                </a:solidFill>
                <a:latin typeface="+mn-lt"/>
                <a:cs typeface="+mn-cs"/>
              </a:rPr>
              <a:t>8 Jan</a:t>
            </a:r>
          </a:p>
          <a:p>
            <a:pPr algn="ctr" fontAlgn="auto">
              <a:spcBef>
                <a:spcPts val="0"/>
              </a:spcBef>
              <a:spcAft>
                <a:spcPts val="0"/>
              </a:spcAft>
              <a:defRPr/>
            </a:pPr>
            <a:r>
              <a:rPr lang="en-GB" sz="1400" dirty="0">
                <a:solidFill>
                  <a:schemeClr val="accent6">
                    <a:lumMod val="50000"/>
                  </a:schemeClr>
                </a:solidFill>
                <a:latin typeface="+mj-lt"/>
                <a:cs typeface="+mn-cs"/>
              </a:rPr>
              <a:t>Consultation closes</a:t>
            </a:r>
          </a:p>
        </p:txBody>
      </p:sp>
      <p:cxnSp>
        <p:nvCxnSpPr>
          <p:cNvPr id="52" name="Straight Connector 51"/>
          <p:cNvCxnSpPr/>
          <p:nvPr/>
        </p:nvCxnSpPr>
        <p:spPr>
          <a:xfrm>
            <a:off x="3625955" y="3534798"/>
            <a:ext cx="0" cy="600075"/>
          </a:xfrm>
          <a:prstGeom prst="line">
            <a:avLst/>
          </a:prstGeom>
          <a:ln w="5715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2741010" y="5337213"/>
            <a:ext cx="1485900" cy="584200"/>
          </a:xfrm>
          <a:prstGeom prst="rect">
            <a:avLst/>
          </a:prstGeom>
          <a:noFill/>
        </p:spPr>
        <p:txBody>
          <a:bodyPr>
            <a:spAutoFit/>
          </a:bodyPr>
          <a:lstStyle/>
          <a:p>
            <a:pPr algn="ctr" fontAlgn="auto">
              <a:spcBef>
                <a:spcPts val="0"/>
              </a:spcBef>
              <a:spcAft>
                <a:spcPts val="0"/>
              </a:spcAft>
              <a:defRPr/>
            </a:pPr>
            <a:r>
              <a:rPr lang="en-GB" b="1" dirty="0" smtClean="0">
                <a:solidFill>
                  <a:schemeClr val="accent2"/>
                </a:solidFill>
                <a:latin typeface="+mn-lt"/>
                <a:cs typeface="+mn-cs"/>
              </a:rPr>
              <a:t>6 Jan</a:t>
            </a:r>
            <a:r>
              <a:rPr lang="en-GB" b="1" dirty="0">
                <a:solidFill>
                  <a:schemeClr val="accent2"/>
                </a:solidFill>
                <a:latin typeface="+mn-lt"/>
                <a:cs typeface="+mn-cs"/>
              </a:rPr>
              <a:t/>
            </a:r>
            <a:br>
              <a:rPr lang="en-GB" b="1" dirty="0">
                <a:solidFill>
                  <a:schemeClr val="accent2"/>
                </a:solidFill>
                <a:latin typeface="+mn-lt"/>
                <a:cs typeface="+mn-cs"/>
              </a:rPr>
            </a:br>
            <a:r>
              <a:rPr lang="en-GB" sz="1400" dirty="0">
                <a:solidFill>
                  <a:schemeClr val="accent6">
                    <a:lumMod val="50000"/>
                  </a:schemeClr>
                </a:solidFill>
                <a:latin typeface="+mn-lt"/>
                <a:cs typeface="+mn-cs"/>
              </a:rPr>
              <a:t>Public </a:t>
            </a:r>
            <a:r>
              <a:rPr lang="en-GB" sz="1400" dirty="0" smtClean="0">
                <a:solidFill>
                  <a:schemeClr val="accent6">
                    <a:lumMod val="50000"/>
                  </a:schemeClr>
                </a:solidFill>
                <a:latin typeface="+mn-lt"/>
                <a:cs typeface="+mn-cs"/>
              </a:rPr>
              <a:t>meeting</a:t>
            </a:r>
            <a:endParaRPr lang="en-GB" sz="1400" dirty="0">
              <a:solidFill>
                <a:schemeClr val="accent6">
                  <a:lumMod val="50000"/>
                </a:schemeClr>
              </a:solidFill>
              <a:latin typeface="+mn-lt"/>
              <a:cs typeface="+mn-cs"/>
            </a:endParaRPr>
          </a:p>
        </p:txBody>
      </p:sp>
      <p:cxnSp>
        <p:nvCxnSpPr>
          <p:cNvPr id="25" name="Straight Connector 24"/>
          <p:cNvCxnSpPr/>
          <p:nvPr/>
        </p:nvCxnSpPr>
        <p:spPr>
          <a:xfrm>
            <a:off x="3484075" y="4147573"/>
            <a:ext cx="0" cy="1168400"/>
          </a:xfrm>
          <a:prstGeom prst="line">
            <a:avLst/>
          </a:prstGeom>
          <a:ln w="57150">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68107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7544" y="2895081"/>
            <a:ext cx="7772400" cy="1470025"/>
          </a:xfrm>
        </p:spPr>
        <p:txBody>
          <a:bodyPr>
            <a:normAutofit fontScale="90000"/>
          </a:bodyPr>
          <a:lstStyle/>
          <a:p>
            <a:pPr lvl="0" defTabSz="457200">
              <a:spcBef>
                <a:spcPts val="0"/>
              </a:spcBef>
            </a:pPr>
            <a:r>
              <a:rPr lang="en-GB" sz="2400" dirty="0" smtClean="0">
                <a:solidFill>
                  <a:schemeClr val="tx1">
                    <a:lumMod val="75000"/>
                    <a:lumOff val="25000"/>
                  </a:schemeClr>
                </a:solidFill>
                <a:latin typeface="BlISS"/>
              </a:rPr>
              <a:t>Welcome to </a:t>
            </a:r>
            <a:r>
              <a:rPr lang="en-GB" sz="2400" dirty="0" err="1" smtClean="0">
                <a:solidFill>
                  <a:schemeClr val="tx1">
                    <a:lumMod val="75000"/>
                    <a:lumOff val="25000"/>
                  </a:schemeClr>
                </a:solidFill>
                <a:latin typeface="BlISS"/>
              </a:rPr>
              <a:t>FinditinBirmingham’s</a:t>
            </a:r>
            <a:r>
              <a:rPr lang="en-GB" sz="2400" dirty="0" smtClean="0">
                <a:solidFill>
                  <a:schemeClr val="tx1">
                    <a:lumMod val="75000"/>
                    <a:lumOff val="25000"/>
                  </a:schemeClr>
                </a:solidFill>
                <a:latin typeface="BlISS"/>
              </a:rPr>
              <a:t> breakfast meeting</a:t>
            </a:r>
            <a:r>
              <a:rPr lang="en-GB" sz="2400" dirty="0" smtClean="0">
                <a:solidFill>
                  <a:schemeClr val="tx1">
                    <a:lumMod val="75000"/>
                    <a:lumOff val="25000"/>
                  </a:schemeClr>
                </a:solidFill>
                <a:latin typeface="BlISS"/>
              </a:rPr>
              <a:t>:</a:t>
            </a:r>
            <a:br>
              <a:rPr lang="en-GB" sz="2400" dirty="0" smtClean="0">
                <a:solidFill>
                  <a:schemeClr val="tx1">
                    <a:lumMod val="75000"/>
                    <a:lumOff val="25000"/>
                  </a:schemeClr>
                </a:solidFill>
                <a:latin typeface="BlISS"/>
              </a:rPr>
            </a:br>
            <a:r>
              <a:rPr lang="en-GB" sz="2400" dirty="0" smtClean="0">
                <a:solidFill>
                  <a:srgbClr val="004258"/>
                </a:solidFill>
              </a:rPr>
              <a:t/>
            </a:r>
            <a:br>
              <a:rPr lang="en-GB" sz="2400" dirty="0" smtClean="0">
                <a:solidFill>
                  <a:srgbClr val="004258"/>
                </a:solidFill>
              </a:rPr>
            </a:br>
            <a:r>
              <a:rPr lang="en-GB" sz="2400" dirty="0" smtClean="0">
                <a:solidFill>
                  <a:srgbClr val="004258"/>
                </a:solidFill>
              </a:rPr>
              <a:t>Budget </a:t>
            </a:r>
            <a:r>
              <a:rPr lang="en-GB" sz="2400" dirty="0" smtClean="0">
                <a:solidFill>
                  <a:srgbClr val="004258"/>
                </a:solidFill>
              </a:rPr>
              <a:t>Consultation 2016</a:t>
            </a:r>
            <a:r>
              <a:rPr lang="en-GB" sz="2400" dirty="0" smtClean="0">
                <a:solidFill>
                  <a:srgbClr val="004258"/>
                </a:solidFill>
              </a:rPr>
              <a:t>+ with </a:t>
            </a:r>
            <a:br>
              <a:rPr lang="en-GB" sz="2400" dirty="0" smtClean="0">
                <a:solidFill>
                  <a:srgbClr val="004258"/>
                </a:solidFill>
              </a:rPr>
            </a:br>
            <a:r>
              <a:rPr lang="en-GB" sz="2400" dirty="0" smtClean="0">
                <a:solidFill>
                  <a:srgbClr val="004258"/>
                </a:solidFill>
              </a:rPr>
              <a:t>Birmingham City Council</a:t>
            </a:r>
            <a:r>
              <a:rPr lang="en-GB" sz="2200" dirty="0" smtClean="0">
                <a:solidFill>
                  <a:prstClr val="black">
                    <a:lumMod val="75000"/>
                    <a:lumOff val="25000"/>
                  </a:prstClr>
                </a:solidFill>
                <a:latin typeface="BlISS"/>
              </a:rPr>
              <a:t> </a:t>
            </a:r>
            <a:endParaRPr lang="en-GB" sz="2400" dirty="0">
              <a:solidFill>
                <a:schemeClr val="tx1">
                  <a:lumMod val="75000"/>
                  <a:lumOff val="25000"/>
                </a:schemeClr>
              </a:solidFill>
            </a:endParaRPr>
          </a:p>
        </p:txBody>
      </p:sp>
      <p:sp>
        <p:nvSpPr>
          <p:cNvPr id="3" name="Subtitle 2"/>
          <p:cNvSpPr>
            <a:spLocks noGrp="1"/>
          </p:cNvSpPr>
          <p:nvPr>
            <p:ph type="subTitle" idx="1"/>
          </p:nvPr>
        </p:nvSpPr>
        <p:spPr>
          <a:xfrm>
            <a:off x="1187624" y="4653136"/>
            <a:ext cx="6400800" cy="1224136"/>
          </a:xfrm>
        </p:spPr>
        <p:txBody>
          <a:bodyPr>
            <a:noAutofit/>
          </a:bodyPr>
          <a:lstStyle/>
          <a:p>
            <a:r>
              <a:rPr lang="en-GB" sz="2200" dirty="0" smtClean="0">
                <a:solidFill>
                  <a:schemeClr val="tx1">
                    <a:lumMod val="50000"/>
                    <a:lumOff val="50000"/>
                  </a:schemeClr>
                </a:solidFill>
              </a:rPr>
              <a:t>Welcome by Maureen Griffiths</a:t>
            </a:r>
          </a:p>
          <a:p>
            <a:r>
              <a:rPr lang="en-GB" sz="2200" dirty="0" smtClean="0">
                <a:solidFill>
                  <a:schemeClr val="tx1">
                    <a:lumMod val="50000"/>
                    <a:lumOff val="50000"/>
                  </a:schemeClr>
                </a:solidFill>
              </a:rPr>
              <a:t>Birmingham City Council</a:t>
            </a:r>
            <a:endParaRPr lang="en-GB" sz="2200" dirty="0">
              <a:solidFill>
                <a:schemeClr val="tx1">
                  <a:lumMod val="50000"/>
                  <a:lumOff val="50000"/>
                </a:schemeClr>
              </a:solidFill>
            </a:endParaRPr>
          </a:p>
        </p:txBody>
      </p:sp>
    </p:spTree>
    <p:extLst>
      <p:ext uri="{BB962C8B-B14F-4D97-AF65-F5344CB8AC3E}">
        <p14:creationId xmlns:p14="http://schemas.microsoft.com/office/powerpoint/2010/main" val="14918697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566038" y="1160082"/>
            <a:ext cx="6140450" cy="1362075"/>
          </a:xfrm>
        </p:spPr>
        <p:txBody>
          <a:bodyPr rtlCol="0"/>
          <a:lstStyle/>
          <a:p>
            <a:pPr defTabSz="536399" eaLnBrk="1" fontAlgn="auto" hangingPunct="1">
              <a:spcAft>
                <a:spcPts val="0"/>
              </a:spcAft>
              <a:defRPr/>
            </a:pPr>
            <a:r>
              <a:rPr lang="en-GB" dirty="0" smtClean="0"/>
              <a:t>Have your say</a:t>
            </a:r>
            <a:endParaRPr lang="en-GB" dirty="0"/>
          </a:p>
        </p:txBody>
      </p:sp>
      <p:sp>
        <p:nvSpPr>
          <p:cNvPr id="69635" name="Text Placeholder 2"/>
          <p:cNvSpPr>
            <a:spLocks noGrp="1"/>
          </p:cNvSpPr>
          <p:nvPr>
            <p:ph type="body" idx="4294967295"/>
          </p:nvPr>
        </p:nvSpPr>
        <p:spPr>
          <a:xfrm>
            <a:off x="1566038" y="2161737"/>
            <a:ext cx="7804150" cy="4197022"/>
          </a:xfrm>
        </p:spPr>
        <p:txBody>
          <a:bodyPr>
            <a:normAutofit/>
          </a:bodyPr>
          <a:lstStyle/>
          <a:p>
            <a:pPr marL="0" indent="0" eaLnBrk="1" hangingPunct="1">
              <a:spcBef>
                <a:spcPct val="0"/>
              </a:spcBef>
              <a:spcAft>
                <a:spcPts val="1200"/>
              </a:spcAft>
              <a:buNone/>
            </a:pPr>
            <a:r>
              <a:rPr lang="en-GB" altLang="en-US" sz="2000" b="1" dirty="0" smtClean="0">
                <a:solidFill>
                  <a:srgbClr val="273B45"/>
                </a:solidFill>
                <a:latin typeface="Arial" charset="0"/>
                <a:cs typeface="Arial" charset="0"/>
              </a:rPr>
              <a:t>Online survey: </a:t>
            </a:r>
            <a:r>
              <a:rPr lang="en-GB" altLang="en-US" sz="2000" dirty="0" smtClean="0">
                <a:solidFill>
                  <a:srgbClr val="273B45"/>
                </a:solidFill>
                <a:latin typeface="Arial" charset="0"/>
                <a:cs typeface="Arial" charset="0"/>
              </a:rPr>
              <a:t>www.birminghambeheard.org.uk</a:t>
            </a:r>
          </a:p>
          <a:p>
            <a:pPr marL="0" indent="0" eaLnBrk="1" hangingPunct="1">
              <a:spcBef>
                <a:spcPct val="0"/>
              </a:spcBef>
              <a:spcAft>
                <a:spcPts val="1200"/>
              </a:spcAft>
              <a:buNone/>
            </a:pPr>
            <a:r>
              <a:rPr lang="en-GB" altLang="en-US" sz="2000" b="1" dirty="0" smtClean="0">
                <a:solidFill>
                  <a:srgbClr val="273B45"/>
                </a:solidFill>
                <a:latin typeface="Arial" charset="0"/>
                <a:cs typeface="Arial" charset="0"/>
              </a:rPr>
              <a:t>Email:</a:t>
            </a:r>
            <a:r>
              <a:rPr lang="en-GB" altLang="en-US" sz="2000" dirty="0" smtClean="0">
                <a:solidFill>
                  <a:srgbClr val="273B45"/>
                </a:solidFill>
                <a:latin typeface="Arial" charset="0"/>
                <a:cs typeface="Arial" charset="0"/>
              </a:rPr>
              <a:t> budget.views@birmingham.gov.uk</a:t>
            </a:r>
          </a:p>
          <a:p>
            <a:pPr marL="0" indent="0" eaLnBrk="1" hangingPunct="1">
              <a:spcBef>
                <a:spcPct val="0"/>
              </a:spcBef>
              <a:spcAft>
                <a:spcPts val="1200"/>
              </a:spcAft>
              <a:buNone/>
            </a:pPr>
            <a:r>
              <a:rPr lang="en-GB" altLang="en-US" sz="2000" b="1" dirty="0">
                <a:solidFill>
                  <a:srgbClr val="273B45"/>
                </a:solidFill>
                <a:latin typeface="Arial" charset="0"/>
                <a:cs typeface="Arial" charset="0"/>
              </a:rPr>
              <a:t>T</a:t>
            </a:r>
            <a:r>
              <a:rPr lang="en-GB" altLang="en-US" sz="2000" b="1" dirty="0" smtClean="0">
                <a:solidFill>
                  <a:srgbClr val="273B45"/>
                </a:solidFill>
                <a:latin typeface="Arial" charset="0"/>
                <a:cs typeface="Arial" charset="0"/>
              </a:rPr>
              <a:t>ext:</a:t>
            </a:r>
            <a:r>
              <a:rPr lang="en-GB" altLang="en-US" sz="2000" dirty="0" smtClean="0">
                <a:solidFill>
                  <a:srgbClr val="273B45"/>
                </a:solidFill>
                <a:latin typeface="Arial" charset="0"/>
                <a:cs typeface="Arial" charset="0"/>
              </a:rPr>
              <a:t> 07786 200 403 -  start with ‘Budget’</a:t>
            </a:r>
          </a:p>
          <a:p>
            <a:pPr marL="0" indent="0" eaLnBrk="1" hangingPunct="1">
              <a:spcBef>
                <a:spcPct val="0"/>
              </a:spcBef>
              <a:spcAft>
                <a:spcPts val="1200"/>
              </a:spcAft>
              <a:buNone/>
            </a:pPr>
            <a:r>
              <a:rPr lang="en-GB" altLang="en-US" sz="2000" b="1" dirty="0" smtClean="0">
                <a:solidFill>
                  <a:srgbClr val="273B45"/>
                </a:solidFill>
                <a:latin typeface="Arial" charset="0"/>
                <a:cs typeface="Arial" charset="0"/>
              </a:rPr>
              <a:t>Twitter:</a:t>
            </a:r>
            <a:r>
              <a:rPr lang="en-GB" altLang="en-US" sz="2000" dirty="0" smtClean="0">
                <a:solidFill>
                  <a:srgbClr val="273B45"/>
                </a:solidFill>
                <a:latin typeface="Arial" charset="0"/>
                <a:cs typeface="Arial" charset="0"/>
              </a:rPr>
              <a:t> #brumbudget16</a:t>
            </a:r>
          </a:p>
          <a:p>
            <a:pPr marL="0" indent="0" eaLnBrk="1" hangingPunct="1">
              <a:spcBef>
                <a:spcPct val="0"/>
              </a:spcBef>
              <a:spcAft>
                <a:spcPts val="1200"/>
              </a:spcAft>
              <a:buNone/>
            </a:pPr>
            <a:r>
              <a:rPr lang="en-GB" altLang="en-US" sz="2000" b="1" dirty="0" smtClean="0">
                <a:solidFill>
                  <a:srgbClr val="273B45"/>
                </a:solidFill>
                <a:latin typeface="Arial" charset="0"/>
                <a:cs typeface="Arial" charset="0"/>
              </a:rPr>
              <a:t>Birmingham Speaks online forum</a:t>
            </a:r>
            <a:r>
              <a:rPr lang="en-GB" altLang="en-US" sz="2000" dirty="0" smtClean="0">
                <a:solidFill>
                  <a:srgbClr val="273B45"/>
                </a:solidFill>
                <a:latin typeface="Arial" charset="0"/>
                <a:cs typeface="Arial" charset="0"/>
              </a:rPr>
              <a:t> </a:t>
            </a:r>
            <a:br>
              <a:rPr lang="en-GB" altLang="en-US" sz="2000" dirty="0" smtClean="0">
                <a:solidFill>
                  <a:srgbClr val="273B45"/>
                </a:solidFill>
                <a:latin typeface="Arial" charset="0"/>
                <a:cs typeface="Arial" charset="0"/>
              </a:rPr>
            </a:br>
            <a:r>
              <a:rPr lang="en-GB" altLang="en-US" sz="2000" dirty="0" smtClean="0">
                <a:solidFill>
                  <a:srgbClr val="273B45"/>
                </a:solidFill>
                <a:latin typeface="Arial" charset="0"/>
                <a:cs typeface="Arial" charset="0"/>
              </a:rPr>
              <a:t>http://birmingham.dialogue-app.com</a:t>
            </a:r>
          </a:p>
          <a:p>
            <a:pPr marL="0" indent="0" eaLnBrk="1" hangingPunct="1">
              <a:spcBef>
                <a:spcPct val="0"/>
              </a:spcBef>
              <a:spcAft>
                <a:spcPts val="1200"/>
              </a:spcAft>
              <a:buNone/>
            </a:pPr>
            <a:r>
              <a:rPr lang="en-GB" altLang="en-US" sz="2000" b="1" dirty="0" smtClean="0">
                <a:solidFill>
                  <a:srgbClr val="273B45"/>
                </a:solidFill>
                <a:latin typeface="Arial" charset="0"/>
                <a:cs typeface="Arial" charset="0"/>
              </a:rPr>
              <a:t>Post:</a:t>
            </a:r>
            <a:r>
              <a:rPr lang="en-GB" altLang="en-US" sz="2000" dirty="0" smtClean="0">
                <a:solidFill>
                  <a:srgbClr val="273B45"/>
                </a:solidFill>
                <a:latin typeface="Arial" charset="0"/>
                <a:cs typeface="Arial" charset="0"/>
              </a:rPr>
              <a:t/>
            </a:r>
            <a:br>
              <a:rPr lang="en-GB" altLang="en-US" sz="2000" dirty="0" smtClean="0">
                <a:solidFill>
                  <a:srgbClr val="273B45"/>
                </a:solidFill>
                <a:latin typeface="Arial" charset="0"/>
                <a:cs typeface="Arial" charset="0"/>
              </a:rPr>
            </a:br>
            <a:endParaRPr lang="en-GB" altLang="en-US" sz="2000" dirty="0" smtClean="0">
              <a:solidFill>
                <a:srgbClr val="273B45"/>
              </a:solidFill>
              <a:latin typeface="Arial" charset="0"/>
              <a:cs typeface="Arial" charset="0"/>
            </a:endParaRPr>
          </a:p>
        </p:txBody>
      </p:sp>
      <p:sp>
        <p:nvSpPr>
          <p:cNvPr id="4" name="Rectangle 3"/>
          <p:cNvSpPr/>
          <p:nvPr/>
        </p:nvSpPr>
        <p:spPr>
          <a:xfrm>
            <a:off x="2695904" y="4771773"/>
            <a:ext cx="4572000" cy="1569660"/>
          </a:xfrm>
          <a:prstGeom prst="rect">
            <a:avLst/>
          </a:prstGeom>
        </p:spPr>
        <p:txBody>
          <a:bodyPr>
            <a:spAutoFit/>
          </a:bodyPr>
          <a:lstStyle/>
          <a:p>
            <a:pPr lvl="0">
              <a:spcBef>
                <a:spcPct val="0"/>
              </a:spcBef>
              <a:spcAft>
                <a:spcPts val="1200"/>
              </a:spcAft>
            </a:pPr>
            <a:r>
              <a:rPr lang="en-GB" altLang="en-US" sz="1600" dirty="0">
                <a:solidFill>
                  <a:srgbClr val="273B45"/>
                </a:solidFill>
                <a:latin typeface="Arial" charset="0"/>
                <a:cs typeface="Arial" charset="0"/>
              </a:rPr>
              <a:t>Budget Views</a:t>
            </a:r>
            <a:br>
              <a:rPr lang="en-GB" altLang="en-US" sz="1600" dirty="0">
                <a:solidFill>
                  <a:srgbClr val="273B45"/>
                </a:solidFill>
                <a:latin typeface="Arial" charset="0"/>
                <a:cs typeface="Arial" charset="0"/>
              </a:rPr>
            </a:br>
            <a:r>
              <a:rPr lang="en-GB" altLang="en-US" sz="1600" dirty="0">
                <a:solidFill>
                  <a:srgbClr val="273B45"/>
                </a:solidFill>
                <a:latin typeface="Arial" charset="0"/>
                <a:cs typeface="Arial" charset="0"/>
              </a:rPr>
              <a:t>Room M49</a:t>
            </a:r>
            <a:br>
              <a:rPr lang="en-GB" altLang="en-US" sz="1600" dirty="0">
                <a:solidFill>
                  <a:srgbClr val="273B45"/>
                </a:solidFill>
                <a:latin typeface="Arial" charset="0"/>
                <a:cs typeface="Arial" charset="0"/>
              </a:rPr>
            </a:br>
            <a:r>
              <a:rPr lang="en-GB" altLang="en-US" sz="1600" dirty="0">
                <a:solidFill>
                  <a:srgbClr val="273B45"/>
                </a:solidFill>
                <a:latin typeface="Arial" charset="0"/>
                <a:cs typeface="Arial" charset="0"/>
              </a:rPr>
              <a:t>The Council House</a:t>
            </a:r>
            <a:br>
              <a:rPr lang="en-GB" altLang="en-US" sz="1600" dirty="0">
                <a:solidFill>
                  <a:srgbClr val="273B45"/>
                </a:solidFill>
                <a:latin typeface="Arial" charset="0"/>
                <a:cs typeface="Arial" charset="0"/>
              </a:rPr>
            </a:br>
            <a:r>
              <a:rPr lang="en-GB" altLang="en-US" sz="1600" dirty="0">
                <a:solidFill>
                  <a:srgbClr val="273B45"/>
                </a:solidFill>
                <a:latin typeface="Arial" charset="0"/>
                <a:cs typeface="Arial" charset="0"/>
              </a:rPr>
              <a:t>Victoria Square</a:t>
            </a:r>
            <a:br>
              <a:rPr lang="en-GB" altLang="en-US" sz="1600" dirty="0">
                <a:solidFill>
                  <a:srgbClr val="273B45"/>
                </a:solidFill>
                <a:latin typeface="Arial" charset="0"/>
                <a:cs typeface="Arial" charset="0"/>
              </a:rPr>
            </a:br>
            <a:r>
              <a:rPr lang="en-GB" altLang="en-US" sz="1600" dirty="0">
                <a:solidFill>
                  <a:srgbClr val="273B45"/>
                </a:solidFill>
                <a:latin typeface="Arial" charset="0"/>
                <a:cs typeface="Arial" charset="0"/>
              </a:rPr>
              <a:t>Birmingham</a:t>
            </a:r>
            <a:br>
              <a:rPr lang="en-GB" altLang="en-US" sz="1600" dirty="0">
                <a:solidFill>
                  <a:srgbClr val="273B45"/>
                </a:solidFill>
                <a:latin typeface="Arial" charset="0"/>
                <a:cs typeface="Arial" charset="0"/>
              </a:rPr>
            </a:br>
            <a:r>
              <a:rPr lang="en-GB" altLang="en-US" sz="1600" dirty="0">
                <a:solidFill>
                  <a:srgbClr val="273B45"/>
                </a:solidFill>
                <a:latin typeface="Arial" charset="0"/>
                <a:cs typeface="Arial" charset="0"/>
              </a:rPr>
              <a:t>B1 1BB</a:t>
            </a:r>
          </a:p>
        </p:txBody>
      </p:sp>
    </p:spTree>
    <p:extLst>
      <p:ext uri="{BB962C8B-B14F-4D97-AF65-F5344CB8AC3E}">
        <p14:creationId xmlns:p14="http://schemas.microsoft.com/office/powerpoint/2010/main" val="2935400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95864" y="2225842"/>
            <a:ext cx="2743199" cy="1997242"/>
          </a:xfrm>
        </p:spPr>
        <p:txBody>
          <a:bodyPr>
            <a:noAutofit/>
          </a:bodyPr>
          <a:lstStyle/>
          <a:p>
            <a:r>
              <a:rPr lang="en-GB" sz="7200" dirty="0" smtClean="0">
                <a:solidFill>
                  <a:schemeClr val="accent3">
                    <a:lumMod val="75000"/>
                  </a:schemeClr>
                </a:solidFill>
              </a:rPr>
              <a:t>Q </a:t>
            </a:r>
            <a:r>
              <a:rPr lang="en-GB" sz="7200" dirty="0" smtClean="0">
                <a:solidFill>
                  <a:schemeClr val="accent4">
                    <a:lumMod val="75000"/>
                  </a:schemeClr>
                </a:solidFill>
              </a:rPr>
              <a:t>&amp; </a:t>
            </a:r>
            <a:r>
              <a:rPr lang="en-GB" sz="7200" dirty="0" smtClean="0">
                <a:solidFill>
                  <a:schemeClr val="accent5">
                    <a:lumMod val="75000"/>
                  </a:schemeClr>
                </a:solidFill>
              </a:rPr>
              <a:t>A</a:t>
            </a:r>
            <a:endParaRPr lang="en-GB" sz="7200" dirty="0">
              <a:solidFill>
                <a:schemeClr val="accent5">
                  <a:lumMod val="75000"/>
                </a:schemeClr>
              </a:solidFill>
            </a:endParaRPr>
          </a:p>
        </p:txBody>
      </p:sp>
      <p:sp>
        <p:nvSpPr>
          <p:cNvPr id="3" name="Slide Number Placeholder 2"/>
          <p:cNvSpPr>
            <a:spLocks noGrp="1"/>
          </p:cNvSpPr>
          <p:nvPr>
            <p:ph type="sldNum" sz="quarter" idx="12"/>
          </p:nvPr>
        </p:nvSpPr>
        <p:spPr/>
        <p:txBody>
          <a:bodyPr/>
          <a:lstStyle/>
          <a:p>
            <a:r>
              <a:rPr lang="en-US" smtClean="0"/>
              <a:t>Page </a:t>
            </a:r>
            <a:fld id="{C34B55AC-34A3-7445-B36F-5C5526755988}" type="slidenum">
              <a:rPr lang="en-US" smtClean="0"/>
              <a:pPr/>
              <a:t>21</a:t>
            </a:fld>
            <a:endParaRPr lang="en-US" dirty="0"/>
          </a:p>
        </p:txBody>
      </p:sp>
    </p:spTree>
    <p:extLst>
      <p:ext uri="{BB962C8B-B14F-4D97-AF65-F5344CB8AC3E}">
        <p14:creationId xmlns:p14="http://schemas.microsoft.com/office/powerpoint/2010/main" val="13311116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3543153"/>
            <a:ext cx="7772400" cy="1470025"/>
          </a:xfrm>
        </p:spPr>
        <p:txBody>
          <a:bodyPr>
            <a:normAutofit fontScale="90000"/>
          </a:bodyPr>
          <a:lstStyle/>
          <a:p>
            <a:r>
              <a:rPr lang="en-GB" sz="2000" dirty="0" smtClean="0"/>
              <a:t/>
            </a:r>
            <a:br>
              <a:rPr lang="en-GB" sz="2000" dirty="0" smtClean="0"/>
            </a:br>
            <a:r>
              <a:rPr lang="en-GB" sz="2000" dirty="0"/>
              <a:t/>
            </a:r>
            <a:br>
              <a:rPr lang="en-GB" sz="2000" dirty="0"/>
            </a:br>
            <a:r>
              <a:rPr lang="en-GB" sz="2000" dirty="0" smtClean="0"/>
              <a:t/>
            </a:r>
            <a:br>
              <a:rPr lang="en-GB" sz="2000" dirty="0" smtClean="0"/>
            </a:br>
            <a:r>
              <a:rPr lang="en-GB" sz="2700" dirty="0" smtClean="0">
                <a:solidFill>
                  <a:schemeClr val="tx1">
                    <a:lumMod val="75000"/>
                    <a:lumOff val="25000"/>
                  </a:schemeClr>
                </a:solidFill>
              </a:rPr>
              <a:t>Thank </a:t>
            </a:r>
            <a:r>
              <a:rPr lang="en-GB" sz="2700" dirty="0">
                <a:solidFill>
                  <a:schemeClr val="tx1">
                    <a:lumMod val="75000"/>
                    <a:lumOff val="25000"/>
                  </a:schemeClr>
                </a:solidFill>
              </a:rPr>
              <a:t>you for attending </a:t>
            </a:r>
            <a:r>
              <a:rPr lang="en-GB" sz="2700" dirty="0" smtClean="0">
                <a:solidFill>
                  <a:schemeClr val="tx1">
                    <a:lumMod val="75000"/>
                    <a:lumOff val="25000"/>
                  </a:schemeClr>
                </a:solidFill>
              </a:rPr>
              <a:t>today</a:t>
            </a:r>
            <a:br>
              <a:rPr lang="en-GB" sz="2700" dirty="0" smtClean="0">
                <a:solidFill>
                  <a:schemeClr val="tx1">
                    <a:lumMod val="75000"/>
                    <a:lumOff val="25000"/>
                  </a:schemeClr>
                </a:solidFill>
              </a:rPr>
            </a:br>
            <a:r>
              <a:rPr lang="en-GB" sz="2000" dirty="0">
                <a:solidFill>
                  <a:schemeClr val="tx1">
                    <a:lumMod val="75000"/>
                    <a:lumOff val="25000"/>
                  </a:schemeClr>
                </a:solidFill>
              </a:rPr>
              <a:t/>
            </a:r>
            <a:br>
              <a:rPr lang="en-GB" sz="2000" dirty="0">
                <a:solidFill>
                  <a:schemeClr val="tx1">
                    <a:lumMod val="75000"/>
                    <a:lumOff val="25000"/>
                  </a:schemeClr>
                </a:solidFill>
              </a:rPr>
            </a:br>
            <a:r>
              <a:rPr lang="en-GB" sz="2700" dirty="0">
                <a:solidFill>
                  <a:schemeClr val="tx1">
                    <a:lumMod val="75000"/>
                    <a:lumOff val="25000"/>
                  </a:schemeClr>
                </a:solidFill>
              </a:rPr>
              <a:t>Please stay for </a:t>
            </a:r>
            <a:r>
              <a:rPr lang="en-GB" sz="2700" dirty="0" smtClean="0">
                <a:solidFill>
                  <a:schemeClr val="tx1">
                    <a:lumMod val="75000"/>
                    <a:lumOff val="25000"/>
                  </a:schemeClr>
                </a:solidFill>
              </a:rPr>
              <a:t>networking, refreshments &amp; visit the exhibition stands</a:t>
            </a:r>
            <a:br>
              <a:rPr lang="en-GB" sz="2700" dirty="0" smtClean="0">
                <a:solidFill>
                  <a:schemeClr val="tx1">
                    <a:lumMod val="75000"/>
                    <a:lumOff val="25000"/>
                  </a:schemeClr>
                </a:solidFill>
              </a:rPr>
            </a:br>
            <a:r>
              <a:rPr lang="en-GB" sz="2700" dirty="0" smtClean="0">
                <a:solidFill>
                  <a:schemeClr val="tx1">
                    <a:lumMod val="75000"/>
                    <a:lumOff val="25000"/>
                  </a:schemeClr>
                </a:solidFill>
              </a:rPr>
              <a:t/>
            </a:r>
            <a:br>
              <a:rPr lang="en-GB" sz="2700" dirty="0" smtClean="0">
                <a:solidFill>
                  <a:schemeClr val="tx1">
                    <a:lumMod val="75000"/>
                    <a:lumOff val="25000"/>
                  </a:schemeClr>
                </a:solidFill>
              </a:rPr>
            </a:br>
            <a:r>
              <a:rPr lang="en-GB" sz="2700" dirty="0">
                <a:solidFill>
                  <a:schemeClr val="tx1">
                    <a:lumMod val="50000"/>
                    <a:lumOff val="50000"/>
                  </a:schemeClr>
                </a:solidFill>
              </a:rPr>
              <a:t/>
            </a:r>
            <a:br>
              <a:rPr lang="en-GB" sz="2700" dirty="0">
                <a:solidFill>
                  <a:schemeClr val="tx1">
                    <a:lumMod val="50000"/>
                    <a:lumOff val="50000"/>
                  </a:schemeClr>
                </a:solidFill>
              </a:rPr>
            </a:br>
            <a:r>
              <a:rPr lang="en-GB" sz="2000" dirty="0" smtClean="0">
                <a:solidFill>
                  <a:schemeClr val="tx1">
                    <a:lumMod val="50000"/>
                    <a:lumOff val="50000"/>
                  </a:schemeClr>
                </a:solidFill>
              </a:rPr>
              <a:t/>
            </a:r>
            <a:br>
              <a:rPr lang="en-GB" sz="2000" dirty="0" smtClean="0">
                <a:solidFill>
                  <a:schemeClr val="tx1">
                    <a:lumMod val="50000"/>
                    <a:lumOff val="50000"/>
                  </a:schemeClr>
                </a:solidFill>
              </a:rPr>
            </a:br>
            <a:r>
              <a:rPr lang="en-GB" sz="2000" dirty="0" smtClean="0"/>
              <a:t/>
            </a:r>
            <a:br>
              <a:rPr lang="en-GB" sz="2000" dirty="0" smtClean="0"/>
            </a:br>
            <a:endParaRPr lang="en-GB" sz="2000" dirty="0"/>
          </a:p>
        </p:txBody>
      </p:sp>
    </p:spTree>
    <p:extLst>
      <p:ext uri="{BB962C8B-B14F-4D97-AF65-F5344CB8AC3E}">
        <p14:creationId xmlns:p14="http://schemas.microsoft.com/office/powerpoint/2010/main" val="14917354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ITLE bkgrd.jpg"/>
          <p:cNvPicPr>
            <a:picLocks noChangeAspect="1"/>
          </p:cNvPicPr>
          <p:nvPr/>
        </p:nvPicPr>
        <p:blipFill rotWithShape="1">
          <a:blip r:embed="rId3" cstate="print">
            <a:extLst>
              <a:ext uri="{28A0092B-C50C-407E-A947-70E740481C1C}">
                <a14:useLocalDpi xmlns:a14="http://schemas.microsoft.com/office/drawing/2010/main" val="0"/>
              </a:ext>
            </a:extLst>
          </a:blip>
          <a:srcRect t="-1" b="-657"/>
          <a:stretch/>
        </p:blipFill>
        <p:spPr>
          <a:xfrm>
            <a:off x="0" y="0"/>
            <a:ext cx="9144000" cy="6916236"/>
          </a:xfrm>
          <a:prstGeom prst="rect">
            <a:avLst/>
          </a:prstGeom>
        </p:spPr>
      </p:pic>
      <p:sp>
        <p:nvSpPr>
          <p:cNvPr id="2" name="Title 1"/>
          <p:cNvSpPr>
            <a:spLocks noGrp="1"/>
          </p:cNvSpPr>
          <p:nvPr>
            <p:ph type="ctrTitle"/>
          </p:nvPr>
        </p:nvSpPr>
        <p:spPr>
          <a:xfrm>
            <a:off x="1566046" y="1919445"/>
            <a:ext cx="7225958" cy="608238"/>
          </a:xfrm>
        </p:spPr>
        <p:txBody>
          <a:bodyPr>
            <a:normAutofit/>
          </a:bodyPr>
          <a:lstStyle/>
          <a:p>
            <a:pPr>
              <a:spcBef>
                <a:spcPts val="0"/>
              </a:spcBef>
            </a:pPr>
            <a:r>
              <a:rPr lang="en-GB" sz="1800" dirty="0" smtClean="0">
                <a:solidFill>
                  <a:schemeClr val="bg1">
                    <a:lumMod val="50000"/>
                  </a:schemeClr>
                </a:solidFill>
                <a:ea typeface="+mn-ea"/>
                <a:cs typeface="+mn-cs"/>
              </a:rPr>
              <a:t>Public consultation</a:t>
            </a:r>
            <a:endParaRPr lang="en-GB" sz="1800" dirty="0">
              <a:solidFill>
                <a:schemeClr val="bg1">
                  <a:lumMod val="50000"/>
                </a:schemeClr>
              </a:solidFill>
              <a:ea typeface="+mn-ea"/>
              <a:cs typeface="+mn-cs"/>
            </a:endParaRPr>
          </a:p>
        </p:txBody>
      </p:sp>
      <p:sp>
        <p:nvSpPr>
          <p:cNvPr id="3" name="Subtitle 2"/>
          <p:cNvSpPr>
            <a:spLocks noGrp="1"/>
          </p:cNvSpPr>
          <p:nvPr>
            <p:ph type="subTitle" idx="1"/>
          </p:nvPr>
        </p:nvSpPr>
        <p:spPr>
          <a:xfrm>
            <a:off x="1576556" y="4769698"/>
            <a:ext cx="5714999" cy="1558440"/>
          </a:xfrm>
        </p:spPr>
        <p:txBody>
          <a:bodyPr>
            <a:normAutofit/>
          </a:bodyPr>
          <a:lstStyle/>
          <a:p>
            <a:r>
              <a:rPr lang="en-GB" sz="1800" b="1" dirty="0" smtClean="0">
                <a:solidFill>
                  <a:schemeClr val="accent6">
                    <a:lumMod val="75000"/>
                  </a:schemeClr>
                </a:solidFill>
              </a:rPr>
              <a:t>14 December 2015</a:t>
            </a:r>
          </a:p>
          <a:p>
            <a:endParaRPr lang="en-GB" sz="2100" b="1" dirty="0">
              <a:solidFill>
                <a:srgbClr val="00529C"/>
              </a:solidFill>
            </a:endParaRPr>
          </a:p>
          <a:p>
            <a:r>
              <a:rPr lang="en-GB" sz="2100" b="1" dirty="0" smtClean="0">
                <a:solidFill>
                  <a:srgbClr val="000000"/>
                </a:solidFill>
              </a:rPr>
              <a:t>Cllr John Clancy</a:t>
            </a:r>
          </a:p>
          <a:p>
            <a:r>
              <a:rPr lang="en-GB" sz="2100" b="1" dirty="0" smtClean="0">
                <a:solidFill>
                  <a:srgbClr val="000000"/>
                </a:solidFill>
              </a:rPr>
              <a:t>Leader Birmingham City Council</a:t>
            </a:r>
          </a:p>
          <a:p>
            <a:endParaRPr lang="en-GB" sz="2100" b="1" dirty="0"/>
          </a:p>
          <a:p>
            <a:endParaRPr lang="en-GB" sz="2100" dirty="0"/>
          </a:p>
        </p:txBody>
      </p:sp>
      <p:sp>
        <p:nvSpPr>
          <p:cNvPr id="4" name="TextBox 3"/>
          <p:cNvSpPr txBox="1"/>
          <p:nvPr/>
        </p:nvSpPr>
        <p:spPr>
          <a:xfrm>
            <a:off x="1576556" y="2527683"/>
            <a:ext cx="5276189" cy="1446550"/>
          </a:xfrm>
          <a:prstGeom prst="rect">
            <a:avLst/>
          </a:prstGeom>
          <a:noFill/>
        </p:spPr>
        <p:txBody>
          <a:bodyPr wrap="square" rtlCol="0">
            <a:spAutoFit/>
          </a:bodyPr>
          <a:lstStyle/>
          <a:p>
            <a:r>
              <a:rPr lang="en-GB" sz="4400" b="1" dirty="0" smtClean="0">
                <a:solidFill>
                  <a:srgbClr val="000000"/>
                </a:solidFill>
              </a:rPr>
              <a:t>Council Business Plan and Budget</a:t>
            </a:r>
            <a:endParaRPr lang="en-GB" sz="4400" b="1" dirty="0">
              <a:solidFill>
                <a:srgbClr val="000000"/>
              </a:solidFill>
            </a:endParaRPr>
          </a:p>
        </p:txBody>
      </p:sp>
      <p:sp>
        <p:nvSpPr>
          <p:cNvPr id="6" name="TextBox 5"/>
          <p:cNvSpPr txBox="1"/>
          <p:nvPr/>
        </p:nvSpPr>
        <p:spPr>
          <a:xfrm>
            <a:off x="1576556" y="3974233"/>
            <a:ext cx="3363310" cy="769441"/>
          </a:xfrm>
          <a:prstGeom prst="rect">
            <a:avLst/>
          </a:prstGeom>
          <a:noFill/>
        </p:spPr>
        <p:txBody>
          <a:bodyPr wrap="square" rtlCol="0">
            <a:spAutoFit/>
          </a:bodyPr>
          <a:lstStyle/>
          <a:p>
            <a:r>
              <a:rPr lang="en-GB" sz="4400" b="1" dirty="0" smtClean="0">
                <a:solidFill>
                  <a:srgbClr val="C00000"/>
                </a:solidFill>
              </a:rPr>
              <a:t>2016+</a:t>
            </a:r>
            <a:endParaRPr lang="en-GB" sz="4400" b="1" baseline="30000" dirty="0">
              <a:solidFill>
                <a:srgbClr val="C00000"/>
              </a:solidFill>
            </a:endParaRPr>
          </a:p>
        </p:txBody>
      </p:sp>
    </p:spTree>
    <p:extLst>
      <p:ext uri="{BB962C8B-B14F-4D97-AF65-F5344CB8AC3E}">
        <p14:creationId xmlns:p14="http://schemas.microsoft.com/office/powerpoint/2010/main" val="236426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945931" y="2272037"/>
            <a:ext cx="7920000" cy="3816000"/>
          </a:xfrm>
          <a:prstGeom prst="rect">
            <a:avLst/>
          </a:prstGeom>
          <a:solidFill>
            <a:schemeClr val="bg1"/>
          </a:solidFill>
          <a:ln w="28575">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 name="Slide Number Placeholder 3"/>
          <p:cNvSpPr>
            <a:spLocks noGrp="1"/>
          </p:cNvSpPr>
          <p:nvPr>
            <p:ph type="sldNum" sz="quarter" idx="12"/>
          </p:nvPr>
        </p:nvSpPr>
        <p:spPr/>
        <p:txBody>
          <a:bodyPr/>
          <a:lstStyle/>
          <a:p>
            <a:r>
              <a:rPr lang="en-US" smtClean="0"/>
              <a:t>Page </a:t>
            </a:r>
            <a:fld id="{9790EF76-AC47-4752-A9B3-513AB61247B4}" type="slidenum">
              <a:rPr lang="en-US" smtClean="0"/>
              <a:pPr/>
              <a:t>4</a:t>
            </a:fld>
            <a:endParaRPr lang="en-US" dirty="0"/>
          </a:p>
        </p:txBody>
      </p:sp>
      <p:sp>
        <p:nvSpPr>
          <p:cNvPr id="5" name="Rectangle 4"/>
          <p:cNvSpPr/>
          <p:nvPr/>
        </p:nvSpPr>
        <p:spPr>
          <a:xfrm>
            <a:off x="856916" y="1100229"/>
            <a:ext cx="7919221" cy="1077218"/>
          </a:xfrm>
          <a:prstGeom prst="rect">
            <a:avLst/>
          </a:prstGeom>
        </p:spPr>
        <p:txBody>
          <a:bodyPr wrap="square">
            <a:spAutoFit/>
          </a:bodyPr>
          <a:lstStyle/>
          <a:p>
            <a:r>
              <a:rPr lang="en-GB" altLang="en-US" sz="3200" b="1" dirty="0">
                <a:solidFill>
                  <a:schemeClr val="accent6">
                    <a:lumMod val="50000"/>
                  </a:schemeClr>
                </a:solidFill>
                <a:latin typeface="Arial" charset="0"/>
                <a:cs typeface="Arial" charset="0"/>
              </a:rPr>
              <a:t>Our </a:t>
            </a:r>
            <a:r>
              <a:rPr lang="en-GB" altLang="en-US" sz="3200" b="1" dirty="0" smtClean="0">
                <a:solidFill>
                  <a:schemeClr val="accent6">
                    <a:lumMod val="50000"/>
                  </a:schemeClr>
                </a:solidFill>
                <a:latin typeface="Arial" charset="0"/>
                <a:cs typeface="Arial" charset="0"/>
              </a:rPr>
              <a:t>vision </a:t>
            </a:r>
            <a:r>
              <a:rPr lang="en-GB" altLang="en-US" sz="3200" b="1" dirty="0">
                <a:solidFill>
                  <a:schemeClr val="accent6">
                    <a:lumMod val="50000"/>
                  </a:schemeClr>
                </a:solidFill>
                <a:latin typeface="Arial" charset="0"/>
                <a:cs typeface="Arial" charset="0"/>
              </a:rPr>
              <a:t>for the </a:t>
            </a:r>
            <a:r>
              <a:rPr lang="en-GB" altLang="en-US" sz="3200" b="1" dirty="0" smtClean="0">
                <a:solidFill>
                  <a:schemeClr val="accent6">
                    <a:lumMod val="50000"/>
                  </a:schemeClr>
                </a:solidFill>
                <a:latin typeface="Arial" charset="0"/>
                <a:cs typeface="Arial" charset="0"/>
              </a:rPr>
              <a:t>Future Council</a:t>
            </a:r>
            <a:br>
              <a:rPr lang="en-GB" altLang="en-US" sz="3200" b="1" dirty="0" smtClean="0">
                <a:solidFill>
                  <a:schemeClr val="accent6">
                    <a:lumMod val="50000"/>
                  </a:schemeClr>
                </a:solidFill>
                <a:latin typeface="Arial" charset="0"/>
                <a:cs typeface="Arial" charset="0"/>
              </a:rPr>
            </a:br>
            <a:r>
              <a:rPr lang="en-GB" altLang="en-US" sz="3200" b="1" dirty="0" smtClean="0">
                <a:solidFill>
                  <a:schemeClr val="accent6">
                    <a:lumMod val="50000"/>
                  </a:schemeClr>
                </a:solidFill>
                <a:latin typeface="Arial" charset="0"/>
                <a:cs typeface="Arial" charset="0"/>
              </a:rPr>
              <a:t>in </a:t>
            </a:r>
            <a:r>
              <a:rPr lang="en-GB" altLang="en-US" sz="3200" b="1" dirty="0">
                <a:solidFill>
                  <a:schemeClr val="accent6">
                    <a:lumMod val="50000"/>
                  </a:schemeClr>
                </a:solidFill>
                <a:latin typeface="Arial" charset="0"/>
                <a:cs typeface="Arial" charset="0"/>
              </a:rPr>
              <a:t>2020</a:t>
            </a:r>
            <a:endParaRPr lang="en-GB" sz="3200" b="1" dirty="0">
              <a:solidFill>
                <a:schemeClr val="accent6">
                  <a:lumMod val="50000"/>
                </a:schemeClr>
              </a:solidFill>
            </a:endParaRPr>
          </a:p>
        </p:txBody>
      </p:sp>
      <p:sp>
        <p:nvSpPr>
          <p:cNvPr id="7" name="Rectangle 6"/>
          <p:cNvSpPr/>
          <p:nvPr/>
        </p:nvSpPr>
        <p:spPr>
          <a:xfrm>
            <a:off x="3252220" y="2349500"/>
            <a:ext cx="1800225" cy="1800225"/>
          </a:xfrm>
          <a:prstGeom prst="rect">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GB" dirty="0"/>
              <a:t>A strong economy</a:t>
            </a:r>
          </a:p>
        </p:txBody>
      </p:sp>
      <p:sp>
        <p:nvSpPr>
          <p:cNvPr id="8" name="Rectangle 7"/>
          <p:cNvSpPr/>
          <p:nvPr/>
        </p:nvSpPr>
        <p:spPr>
          <a:xfrm>
            <a:off x="5122295" y="2349500"/>
            <a:ext cx="1800225" cy="1800225"/>
          </a:xfrm>
          <a:prstGeom prst="rect">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GB" dirty="0"/>
              <a:t>Safety and opportunity</a:t>
            </a:r>
            <a:br>
              <a:rPr lang="en-GB" dirty="0"/>
            </a:br>
            <a:r>
              <a:rPr lang="en-GB" dirty="0"/>
              <a:t>for all children</a:t>
            </a:r>
          </a:p>
        </p:txBody>
      </p:sp>
      <p:sp>
        <p:nvSpPr>
          <p:cNvPr id="9" name="Rectangle 8"/>
          <p:cNvSpPr/>
          <p:nvPr/>
        </p:nvSpPr>
        <p:spPr>
          <a:xfrm>
            <a:off x="6997133" y="2349500"/>
            <a:ext cx="1800225" cy="180022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GB" dirty="0"/>
              <a:t>A great</a:t>
            </a:r>
            <a:br>
              <a:rPr lang="en-GB" dirty="0"/>
            </a:br>
            <a:r>
              <a:rPr lang="en-GB" dirty="0"/>
              <a:t>future for</a:t>
            </a:r>
            <a:br>
              <a:rPr lang="en-GB" dirty="0"/>
            </a:br>
            <a:r>
              <a:rPr lang="en-GB" dirty="0"/>
              <a:t>young people</a:t>
            </a:r>
          </a:p>
        </p:txBody>
      </p:sp>
      <p:sp>
        <p:nvSpPr>
          <p:cNvPr id="10" name="Rectangle 9"/>
          <p:cNvSpPr/>
          <p:nvPr/>
        </p:nvSpPr>
        <p:spPr>
          <a:xfrm>
            <a:off x="3252220" y="4221163"/>
            <a:ext cx="1800225" cy="1800225"/>
          </a:xfrm>
          <a:prstGeom prst="rect">
            <a:avLst/>
          </a:prstGeom>
          <a:solidFill>
            <a:schemeClr val="accent3">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GB" dirty="0"/>
              <a:t>Thriving local communities</a:t>
            </a:r>
          </a:p>
        </p:txBody>
      </p:sp>
      <p:sp>
        <p:nvSpPr>
          <p:cNvPr id="11" name="Rectangle 10"/>
          <p:cNvSpPr/>
          <p:nvPr/>
        </p:nvSpPr>
        <p:spPr>
          <a:xfrm>
            <a:off x="5122295" y="4221163"/>
            <a:ext cx="1800225" cy="1800225"/>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GB" dirty="0"/>
              <a:t>A healthy, happy population</a:t>
            </a:r>
          </a:p>
        </p:txBody>
      </p:sp>
      <p:sp>
        <p:nvSpPr>
          <p:cNvPr id="12" name="Rectangle 11"/>
          <p:cNvSpPr/>
          <p:nvPr/>
        </p:nvSpPr>
        <p:spPr>
          <a:xfrm>
            <a:off x="6997133" y="4221163"/>
            <a:ext cx="1800225" cy="1800225"/>
          </a:xfrm>
          <a:prstGeom prst="rect">
            <a:avLst/>
          </a:prstGeom>
          <a:solidFill>
            <a:srgbClr val="C0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GB" dirty="0"/>
              <a:t>A modern council</a:t>
            </a:r>
          </a:p>
        </p:txBody>
      </p:sp>
      <p:sp>
        <p:nvSpPr>
          <p:cNvPr id="13" name="TextBox 12"/>
          <p:cNvSpPr txBox="1"/>
          <p:nvPr/>
        </p:nvSpPr>
        <p:spPr>
          <a:xfrm>
            <a:off x="1008992" y="2917040"/>
            <a:ext cx="2280745" cy="2585323"/>
          </a:xfrm>
          <a:prstGeom prst="rect">
            <a:avLst/>
          </a:prstGeom>
          <a:noFill/>
        </p:spPr>
        <p:txBody>
          <a:bodyPr wrap="square" rtlCol="0">
            <a:spAutoFit/>
          </a:bodyPr>
          <a:lstStyle/>
          <a:p>
            <a:r>
              <a:rPr lang="en-GB" sz="2800" b="1" dirty="0" smtClean="0">
                <a:solidFill>
                  <a:schemeClr val="accent6">
                    <a:lumMod val="75000"/>
                  </a:schemeClr>
                </a:solidFill>
              </a:rPr>
              <a:t>Prosperity</a:t>
            </a:r>
          </a:p>
          <a:p>
            <a:endParaRPr lang="en-GB" sz="1200" b="1" dirty="0" smtClean="0">
              <a:solidFill>
                <a:schemeClr val="accent6">
                  <a:lumMod val="75000"/>
                </a:schemeClr>
              </a:solidFill>
            </a:endParaRPr>
          </a:p>
          <a:p>
            <a:endParaRPr lang="en-GB" sz="1200" b="1" dirty="0" smtClean="0">
              <a:solidFill>
                <a:schemeClr val="accent6">
                  <a:lumMod val="75000"/>
                </a:schemeClr>
              </a:solidFill>
            </a:endParaRPr>
          </a:p>
          <a:p>
            <a:endParaRPr lang="en-GB" sz="1200" b="1" dirty="0">
              <a:solidFill>
                <a:schemeClr val="accent6">
                  <a:lumMod val="75000"/>
                </a:schemeClr>
              </a:solidFill>
            </a:endParaRPr>
          </a:p>
          <a:p>
            <a:r>
              <a:rPr lang="en-GB" sz="2800" b="1" dirty="0" smtClean="0">
                <a:solidFill>
                  <a:schemeClr val="accent6">
                    <a:lumMod val="75000"/>
                  </a:schemeClr>
                </a:solidFill>
              </a:rPr>
              <a:t>Fairness</a:t>
            </a:r>
          </a:p>
          <a:p>
            <a:endParaRPr lang="en-GB" sz="1200" b="1" dirty="0" smtClean="0">
              <a:solidFill>
                <a:schemeClr val="accent6">
                  <a:lumMod val="75000"/>
                </a:schemeClr>
              </a:solidFill>
            </a:endParaRPr>
          </a:p>
          <a:p>
            <a:endParaRPr lang="en-GB" sz="1200" b="1" dirty="0" smtClean="0">
              <a:solidFill>
                <a:schemeClr val="accent6">
                  <a:lumMod val="75000"/>
                </a:schemeClr>
              </a:solidFill>
            </a:endParaRPr>
          </a:p>
          <a:p>
            <a:endParaRPr lang="en-GB" sz="1200" b="1" dirty="0">
              <a:solidFill>
                <a:schemeClr val="accent6">
                  <a:lumMod val="75000"/>
                </a:schemeClr>
              </a:solidFill>
            </a:endParaRPr>
          </a:p>
          <a:p>
            <a:r>
              <a:rPr lang="en-GB" sz="2800" b="1" dirty="0" smtClean="0">
                <a:solidFill>
                  <a:schemeClr val="accent6">
                    <a:lumMod val="75000"/>
                  </a:schemeClr>
                </a:solidFill>
              </a:rPr>
              <a:t>Democracy</a:t>
            </a:r>
          </a:p>
        </p:txBody>
      </p:sp>
    </p:spTree>
    <p:extLst>
      <p:ext uri="{BB962C8B-B14F-4D97-AF65-F5344CB8AC3E}">
        <p14:creationId xmlns:p14="http://schemas.microsoft.com/office/powerpoint/2010/main" val="3600002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GB" altLang="en-US" dirty="0" smtClean="0">
                <a:solidFill>
                  <a:schemeClr val="accent6">
                    <a:lumMod val="75000"/>
                  </a:schemeClr>
                </a:solidFill>
                <a:latin typeface="Arial" charset="0"/>
                <a:cs typeface="Arial" charset="0"/>
              </a:rPr>
              <a:t>Why we need to change</a:t>
            </a:r>
          </a:p>
        </p:txBody>
      </p:sp>
      <p:sp>
        <p:nvSpPr>
          <p:cNvPr id="5" name="Oval 4"/>
          <p:cNvSpPr/>
          <p:nvPr/>
        </p:nvSpPr>
        <p:spPr>
          <a:xfrm>
            <a:off x="6324600" y="2076450"/>
            <a:ext cx="1974850" cy="1973263"/>
          </a:xfrm>
          <a:prstGeom prst="ellipse">
            <a:avLst/>
          </a:prstGeom>
          <a:solidFill>
            <a:srgbClr val="C8102E"/>
          </a:solidFill>
          <a:ln>
            <a:solidFill>
              <a:srgbClr val="C8102E"/>
            </a:solidFill>
          </a:ln>
          <a:effectLst/>
        </p:spPr>
        <p:style>
          <a:lnRef idx="1">
            <a:schemeClr val="accent1"/>
          </a:lnRef>
          <a:fillRef idx="3">
            <a:schemeClr val="accent1"/>
          </a:fillRef>
          <a:effectRef idx="2">
            <a:schemeClr val="accent1"/>
          </a:effectRef>
          <a:fontRef idx="minor">
            <a:schemeClr val="lt1"/>
          </a:fontRef>
        </p:style>
        <p:txBody>
          <a:bodyPr lIns="87256" tIns="43630" rIns="87256" bIns="43630" anchor="ctr"/>
          <a:lstStyle/>
          <a:p>
            <a:pPr algn="ctr" fontAlgn="auto">
              <a:spcBef>
                <a:spcPts val="0"/>
              </a:spcBef>
              <a:spcAft>
                <a:spcPts val="0"/>
              </a:spcAft>
              <a:defRPr/>
            </a:pPr>
            <a:endParaRPr lang="en-GB"/>
          </a:p>
        </p:txBody>
      </p:sp>
      <p:sp>
        <p:nvSpPr>
          <p:cNvPr id="6" name="Oval 5"/>
          <p:cNvSpPr/>
          <p:nvPr/>
        </p:nvSpPr>
        <p:spPr>
          <a:xfrm>
            <a:off x="3452813" y="2079625"/>
            <a:ext cx="1974850" cy="1973263"/>
          </a:xfrm>
          <a:prstGeom prst="ellipse">
            <a:avLst/>
          </a:prstGeom>
          <a:solidFill>
            <a:srgbClr val="9DB0AC"/>
          </a:solidFill>
          <a:ln>
            <a:solidFill>
              <a:srgbClr val="9DB0AC"/>
            </a:solidFill>
          </a:ln>
          <a:effectLst/>
        </p:spPr>
        <p:style>
          <a:lnRef idx="1">
            <a:schemeClr val="accent1"/>
          </a:lnRef>
          <a:fillRef idx="3">
            <a:schemeClr val="accent1"/>
          </a:fillRef>
          <a:effectRef idx="2">
            <a:schemeClr val="accent1"/>
          </a:effectRef>
          <a:fontRef idx="minor">
            <a:schemeClr val="lt1"/>
          </a:fontRef>
        </p:style>
        <p:txBody>
          <a:bodyPr lIns="87256" tIns="43630" rIns="87256" bIns="43630" anchor="ctr"/>
          <a:lstStyle/>
          <a:p>
            <a:pPr algn="ctr" fontAlgn="auto">
              <a:spcBef>
                <a:spcPts val="0"/>
              </a:spcBef>
              <a:spcAft>
                <a:spcPts val="0"/>
              </a:spcAft>
              <a:defRPr/>
            </a:pPr>
            <a:endParaRPr lang="en-GB"/>
          </a:p>
        </p:txBody>
      </p:sp>
      <p:sp>
        <p:nvSpPr>
          <p:cNvPr id="59397" name="Rectangle 6"/>
          <p:cNvSpPr>
            <a:spLocks noChangeArrowheads="1"/>
          </p:cNvSpPr>
          <p:nvPr/>
        </p:nvSpPr>
        <p:spPr bwMode="auto">
          <a:xfrm>
            <a:off x="6324600" y="2867025"/>
            <a:ext cx="19827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7256" tIns="43630" rIns="87256" bIns="43630">
            <a:spAutoFit/>
          </a:bodyPr>
          <a:lstStyle>
            <a:lvl1pPr eaLnBrk="0" hangingPunct="0">
              <a:spcBef>
                <a:spcPct val="20000"/>
              </a:spcBef>
              <a:buFont typeface="Wingdings" pitchFamily="2" charset="2"/>
              <a:buChar char="§"/>
              <a:defRPr sz="2800">
                <a:solidFill>
                  <a:srgbClr val="273B45"/>
                </a:solidFill>
                <a:latin typeface="Arial" charset="0"/>
                <a:cs typeface="Arial" charset="0"/>
              </a:defRPr>
            </a:lvl1pPr>
            <a:lvl2pPr marL="742950" indent="-285750" eaLnBrk="0" hangingPunct="0">
              <a:spcBef>
                <a:spcPct val="20000"/>
              </a:spcBef>
              <a:buFont typeface="Arial" charset="0"/>
              <a:buChar char="•"/>
              <a:defRPr sz="2300">
                <a:solidFill>
                  <a:srgbClr val="273B45"/>
                </a:solidFill>
                <a:latin typeface="Arial" charset="0"/>
                <a:cs typeface="Arial" charset="0"/>
              </a:defRPr>
            </a:lvl2pPr>
            <a:lvl3pPr marL="1143000" indent="-228600" eaLnBrk="0" hangingPunct="0">
              <a:spcBef>
                <a:spcPct val="20000"/>
              </a:spcBef>
              <a:buFont typeface="Arial" charset="0"/>
              <a:buChar char="•"/>
              <a:defRPr sz="2100">
                <a:solidFill>
                  <a:srgbClr val="273B45"/>
                </a:solidFill>
                <a:latin typeface="Arial" charset="0"/>
                <a:cs typeface="Arial" charset="0"/>
              </a:defRPr>
            </a:lvl3pPr>
            <a:lvl4pPr marL="1600200" indent="-228600" eaLnBrk="0" hangingPunct="0">
              <a:spcBef>
                <a:spcPct val="20000"/>
              </a:spcBef>
              <a:buFont typeface="Arial" charset="0"/>
              <a:buChar char="•"/>
              <a:defRPr sz="1900">
                <a:solidFill>
                  <a:srgbClr val="273B45"/>
                </a:solidFill>
                <a:latin typeface="Arial" charset="0"/>
                <a:cs typeface="Arial" charset="0"/>
              </a:defRPr>
            </a:lvl4pPr>
            <a:lvl5pPr marL="2057400" indent="-228600" eaLnBrk="0" hangingPunct="0">
              <a:spcBef>
                <a:spcPct val="20000"/>
              </a:spcBef>
              <a:buFont typeface="Arial" charset="0"/>
              <a:buChar char="•"/>
              <a:defRPr sz="1900">
                <a:solidFill>
                  <a:srgbClr val="273B45"/>
                </a:solidFill>
                <a:latin typeface="Arial" charset="0"/>
                <a:cs typeface="Arial" charset="0"/>
              </a:defRPr>
            </a:lvl5pPr>
            <a:lvl6pPr marL="25146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6pPr>
            <a:lvl7pPr marL="29718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7pPr>
            <a:lvl8pPr marL="34290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8pPr>
            <a:lvl9pPr marL="38862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9pPr>
          </a:lstStyle>
          <a:p>
            <a:pPr algn="ctr" eaLnBrk="1" hangingPunct="1">
              <a:spcBef>
                <a:spcPct val="0"/>
              </a:spcBef>
              <a:buFontTx/>
              <a:buNone/>
            </a:pPr>
            <a:r>
              <a:rPr lang="en-GB" altLang="en-US" sz="1400">
                <a:solidFill>
                  <a:schemeClr val="bg1"/>
                </a:solidFill>
                <a:latin typeface="Arial Black" pitchFamily="34" charset="0"/>
              </a:rPr>
              <a:t>ORGANISATIONAL</a:t>
            </a:r>
          </a:p>
        </p:txBody>
      </p:sp>
      <p:grpSp>
        <p:nvGrpSpPr>
          <p:cNvPr id="10" name="Group 9"/>
          <p:cNvGrpSpPr>
            <a:grpSpLocks/>
          </p:cNvGrpSpPr>
          <p:nvPr/>
        </p:nvGrpSpPr>
        <p:grpSpPr bwMode="auto">
          <a:xfrm>
            <a:off x="576263" y="2087563"/>
            <a:ext cx="1973262" cy="1968500"/>
            <a:chOff x="575884" y="2087582"/>
            <a:chExt cx="1973664" cy="1968726"/>
          </a:xfrm>
        </p:grpSpPr>
        <p:sp>
          <p:nvSpPr>
            <p:cNvPr id="4" name="Oval 3"/>
            <p:cNvSpPr/>
            <p:nvPr/>
          </p:nvSpPr>
          <p:spPr>
            <a:xfrm>
              <a:off x="575884" y="2087582"/>
              <a:ext cx="1973664" cy="1968726"/>
            </a:xfrm>
            <a:prstGeom prst="ellipse">
              <a:avLst/>
            </a:prstGeom>
            <a:solidFill>
              <a:srgbClr val="C8102E"/>
            </a:solidFill>
            <a:ln>
              <a:solidFill>
                <a:srgbClr val="C8102E"/>
              </a:solidFill>
            </a:ln>
            <a:effectLst/>
          </p:spPr>
          <p:style>
            <a:lnRef idx="1">
              <a:schemeClr val="accent1"/>
            </a:lnRef>
            <a:fillRef idx="3">
              <a:schemeClr val="accent1"/>
            </a:fillRef>
            <a:effectRef idx="2">
              <a:schemeClr val="accent1"/>
            </a:effectRef>
            <a:fontRef idx="minor">
              <a:schemeClr val="lt1"/>
            </a:fontRef>
          </p:style>
          <p:txBody>
            <a:bodyPr lIns="87256" tIns="43630" rIns="87256" bIns="43630" anchor="ctr"/>
            <a:lstStyle/>
            <a:p>
              <a:pPr algn="ctr" fontAlgn="auto">
                <a:spcBef>
                  <a:spcPts val="0"/>
                </a:spcBef>
                <a:spcAft>
                  <a:spcPts val="0"/>
                </a:spcAft>
                <a:defRPr/>
              </a:pPr>
              <a:endParaRPr lang="en-GB" sz="1100" dirty="0">
                <a:latin typeface="Arial Black" panose="020B0A04020102020204" pitchFamily="34" charset="0"/>
              </a:endParaRPr>
            </a:p>
          </p:txBody>
        </p:sp>
        <p:sp>
          <p:nvSpPr>
            <p:cNvPr id="59407" name="Rectangle 7"/>
            <p:cNvSpPr>
              <a:spLocks noChangeArrowheads="1"/>
            </p:cNvSpPr>
            <p:nvPr/>
          </p:nvSpPr>
          <p:spPr bwMode="auto">
            <a:xfrm>
              <a:off x="770409" y="2865955"/>
              <a:ext cx="1584614" cy="365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7256" tIns="43630" rIns="87256" bIns="43630">
              <a:spAutoFit/>
            </a:bodyPr>
            <a:lstStyle>
              <a:lvl1pPr eaLnBrk="0" hangingPunct="0">
                <a:spcBef>
                  <a:spcPct val="20000"/>
                </a:spcBef>
                <a:buFont typeface="Wingdings" pitchFamily="2" charset="2"/>
                <a:buChar char="§"/>
                <a:defRPr sz="2800">
                  <a:solidFill>
                    <a:srgbClr val="273B45"/>
                  </a:solidFill>
                  <a:latin typeface="Arial" charset="0"/>
                  <a:cs typeface="Arial" charset="0"/>
                </a:defRPr>
              </a:lvl1pPr>
              <a:lvl2pPr marL="742950" indent="-285750" eaLnBrk="0" hangingPunct="0">
                <a:spcBef>
                  <a:spcPct val="20000"/>
                </a:spcBef>
                <a:buFont typeface="Arial" charset="0"/>
                <a:buChar char="•"/>
                <a:defRPr sz="2300">
                  <a:solidFill>
                    <a:srgbClr val="273B45"/>
                  </a:solidFill>
                  <a:latin typeface="Arial" charset="0"/>
                  <a:cs typeface="Arial" charset="0"/>
                </a:defRPr>
              </a:lvl2pPr>
              <a:lvl3pPr marL="1143000" indent="-228600" eaLnBrk="0" hangingPunct="0">
                <a:spcBef>
                  <a:spcPct val="20000"/>
                </a:spcBef>
                <a:buFont typeface="Arial" charset="0"/>
                <a:buChar char="•"/>
                <a:defRPr sz="2100">
                  <a:solidFill>
                    <a:srgbClr val="273B45"/>
                  </a:solidFill>
                  <a:latin typeface="Arial" charset="0"/>
                  <a:cs typeface="Arial" charset="0"/>
                </a:defRPr>
              </a:lvl3pPr>
              <a:lvl4pPr marL="1600200" indent="-228600" eaLnBrk="0" hangingPunct="0">
                <a:spcBef>
                  <a:spcPct val="20000"/>
                </a:spcBef>
                <a:buFont typeface="Arial" charset="0"/>
                <a:buChar char="•"/>
                <a:defRPr sz="1900">
                  <a:solidFill>
                    <a:srgbClr val="273B45"/>
                  </a:solidFill>
                  <a:latin typeface="Arial" charset="0"/>
                  <a:cs typeface="Arial" charset="0"/>
                </a:defRPr>
              </a:lvl4pPr>
              <a:lvl5pPr marL="2057400" indent="-228600" eaLnBrk="0" hangingPunct="0">
                <a:spcBef>
                  <a:spcPct val="20000"/>
                </a:spcBef>
                <a:buFont typeface="Arial" charset="0"/>
                <a:buChar char="•"/>
                <a:defRPr sz="1900">
                  <a:solidFill>
                    <a:srgbClr val="273B45"/>
                  </a:solidFill>
                  <a:latin typeface="Arial" charset="0"/>
                  <a:cs typeface="Arial" charset="0"/>
                </a:defRPr>
              </a:lvl5pPr>
              <a:lvl6pPr marL="25146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6pPr>
              <a:lvl7pPr marL="29718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7pPr>
              <a:lvl8pPr marL="34290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8pPr>
              <a:lvl9pPr marL="38862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9pPr>
            </a:lstStyle>
            <a:p>
              <a:pPr algn="ctr" eaLnBrk="1" hangingPunct="1">
                <a:spcBef>
                  <a:spcPct val="0"/>
                </a:spcBef>
                <a:buFontTx/>
                <a:buNone/>
              </a:pPr>
              <a:r>
                <a:rPr lang="en-GB" altLang="en-US" sz="1800">
                  <a:solidFill>
                    <a:schemeClr val="bg1"/>
                  </a:solidFill>
                  <a:latin typeface="Arial Black" pitchFamily="34" charset="0"/>
                </a:rPr>
                <a:t>FINANCIAL</a:t>
              </a:r>
            </a:p>
          </p:txBody>
        </p:sp>
      </p:grpSp>
      <p:sp>
        <p:nvSpPr>
          <p:cNvPr id="9" name="Rectangle 8"/>
          <p:cNvSpPr>
            <a:spLocks noChangeArrowheads="1"/>
          </p:cNvSpPr>
          <p:nvPr/>
        </p:nvSpPr>
        <p:spPr bwMode="auto">
          <a:xfrm>
            <a:off x="3762375" y="2598738"/>
            <a:ext cx="1355725" cy="919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7256" tIns="43630" rIns="87256" bIns="43630">
            <a:spAutoFit/>
          </a:bodyPr>
          <a:lstStyle>
            <a:lvl1pPr eaLnBrk="0" hangingPunct="0">
              <a:spcBef>
                <a:spcPct val="20000"/>
              </a:spcBef>
              <a:buFont typeface="Wingdings" pitchFamily="2" charset="2"/>
              <a:buChar char="§"/>
              <a:defRPr sz="2800">
                <a:solidFill>
                  <a:srgbClr val="273B45"/>
                </a:solidFill>
                <a:latin typeface="Arial" charset="0"/>
                <a:cs typeface="Arial" charset="0"/>
              </a:defRPr>
            </a:lvl1pPr>
            <a:lvl2pPr marL="742950" indent="-285750" eaLnBrk="0" hangingPunct="0">
              <a:spcBef>
                <a:spcPct val="20000"/>
              </a:spcBef>
              <a:buFont typeface="Arial" charset="0"/>
              <a:buChar char="•"/>
              <a:defRPr sz="2300">
                <a:solidFill>
                  <a:srgbClr val="273B45"/>
                </a:solidFill>
                <a:latin typeface="Arial" charset="0"/>
                <a:cs typeface="Arial" charset="0"/>
              </a:defRPr>
            </a:lvl2pPr>
            <a:lvl3pPr marL="1143000" indent="-228600" eaLnBrk="0" hangingPunct="0">
              <a:spcBef>
                <a:spcPct val="20000"/>
              </a:spcBef>
              <a:buFont typeface="Arial" charset="0"/>
              <a:buChar char="•"/>
              <a:defRPr sz="2100">
                <a:solidFill>
                  <a:srgbClr val="273B45"/>
                </a:solidFill>
                <a:latin typeface="Arial" charset="0"/>
                <a:cs typeface="Arial" charset="0"/>
              </a:defRPr>
            </a:lvl3pPr>
            <a:lvl4pPr marL="1600200" indent="-228600" eaLnBrk="0" hangingPunct="0">
              <a:spcBef>
                <a:spcPct val="20000"/>
              </a:spcBef>
              <a:buFont typeface="Arial" charset="0"/>
              <a:buChar char="•"/>
              <a:defRPr sz="1900">
                <a:solidFill>
                  <a:srgbClr val="273B45"/>
                </a:solidFill>
                <a:latin typeface="Arial" charset="0"/>
                <a:cs typeface="Arial" charset="0"/>
              </a:defRPr>
            </a:lvl4pPr>
            <a:lvl5pPr marL="2057400" indent="-228600" eaLnBrk="0" hangingPunct="0">
              <a:spcBef>
                <a:spcPct val="20000"/>
              </a:spcBef>
              <a:buFont typeface="Arial" charset="0"/>
              <a:buChar char="•"/>
              <a:defRPr sz="1900">
                <a:solidFill>
                  <a:srgbClr val="273B45"/>
                </a:solidFill>
                <a:latin typeface="Arial" charset="0"/>
                <a:cs typeface="Arial" charset="0"/>
              </a:defRPr>
            </a:lvl5pPr>
            <a:lvl6pPr marL="25146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6pPr>
            <a:lvl7pPr marL="29718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7pPr>
            <a:lvl8pPr marL="34290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8pPr>
            <a:lvl9pPr marL="38862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9pPr>
          </a:lstStyle>
          <a:p>
            <a:pPr algn="ctr" eaLnBrk="1" hangingPunct="1">
              <a:spcBef>
                <a:spcPct val="0"/>
              </a:spcBef>
              <a:buFontTx/>
              <a:buNone/>
            </a:pPr>
            <a:r>
              <a:rPr lang="en-GB" altLang="en-US" sz="1800">
                <a:solidFill>
                  <a:schemeClr val="bg1"/>
                </a:solidFill>
                <a:latin typeface="Arial Black" pitchFamily="34" charset="0"/>
              </a:rPr>
              <a:t>FUTURE</a:t>
            </a:r>
            <a:br>
              <a:rPr lang="en-GB" altLang="en-US" sz="1800">
                <a:solidFill>
                  <a:schemeClr val="bg1"/>
                </a:solidFill>
                <a:latin typeface="Arial Black" pitchFamily="34" charset="0"/>
              </a:rPr>
            </a:br>
            <a:r>
              <a:rPr lang="en-GB" altLang="en-US" sz="1800">
                <a:solidFill>
                  <a:schemeClr val="bg1"/>
                </a:solidFill>
                <a:latin typeface="Arial Black" pitchFamily="34" charset="0"/>
              </a:rPr>
              <a:t>COUNCIL</a:t>
            </a:r>
          </a:p>
          <a:p>
            <a:pPr algn="ctr" eaLnBrk="1" hangingPunct="1">
              <a:spcBef>
                <a:spcPct val="0"/>
              </a:spcBef>
              <a:buFontTx/>
              <a:buNone/>
            </a:pPr>
            <a:r>
              <a:rPr lang="en-GB" altLang="en-US" sz="1800">
                <a:solidFill>
                  <a:schemeClr val="bg1"/>
                </a:solidFill>
              </a:rPr>
              <a:t>programme</a:t>
            </a:r>
          </a:p>
        </p:txBody>
      </p:sp>
      <p:cxnSp>
        <p:nvCxnSpPr>
          <p:cNvPr id="11" name="Straight Arrow Connector 10"/>
          <p:cNvCxnSpPr/>
          <p:nvPr/>
        </p:nvCxnSpPr>
        <p:spPr>
          <a:xfrm flipH="1">
            <a:off x="2593975" y="2817813"/>
            <a:ext cx="590550" cy="0"/>
          </a:xfrm>
          <a:prstGeom prst="straightConnector1">
            <a:avLst/>
          </a:prstGeom>
          <a:ln>
            <a:solidFill>
              <a:srgbClr val="9DB0AC"/>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flipH="1">
            <a:off x="5530850" y="2779713"/>
            <a:ext cx="592138" cy="0"/>
          </a:xfrm>
          <a:prstGeom prst="straightConnector1">
            <a:avLst/>
          </a:prstGeom>
          <a:ln>
            <a:solidFill>
              <a:srgbClr val="9DB0AC"/>
            </a:solidFill>
            <a:headEnd type="arrow"/>
            <a:tailEnd type="none"/>
          </a:ln>
          <a:effectLst/>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flipH="1">
            <a:off x="5527675" y="3330575"/>
            <a:ext cx="592138" cy="0"/>
          </a:xfrm>
          <a:prstGeom prst="straightConnector1">
            <a:avLst/>
          </a:prstGeom>
          <a:ln>
            <a:solidFill>
              <a:srgbClr val="C8102E"/>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flipH="1">
            <a:off x="2619375" y="3321050"/>
            <a:ext cx="590550" cy="0"/>
          </a:xfrm>
          <a:prstGeom prst="straightConnector1">
            <a:avLst/>
          </a:prstGeom>
          <a:ln>
            <a:solidFill>
              <a:srgbClr val="C8102E"/>
            </a:solidFill>
            <a:headEnd type="arrow"/>
            <a:tailEnd type="none"/>
          </a:ln>
          <a:effectLst/>
        </p:spPr>
        <p:style>
          <a:lnRef idx="2">
            <a:schemeClr val="accent1"/>
          </a:lnRef>
          <a:fillRef idx="0">
            <a:schemeClr val="accent1"/>
          </a:fillRef>
          <a:effectRef idx="1">
            <a:schemeClr val="accent1"/>
          </a:effectRef>
          <a:fontRef idx="minor">
            <a:schemeClr val="tx1"/>
          </a:fontRef>
        </p:style>
      </p:cxnSp>
      <p:sp>
        <p:nvSpPr>
          <p:cNvPr id="17" name="Rectangle 16"/>
          <p:cNvSpPr/>
          <p:nvPr/>
        </p:nvSpPr>
        <p:spPr>
          <a:xfrm>
            <a:off x="6122988" y="4151313"/>
            <a:ext cx="2466975" cy="1626995"/>
          </a:xfrm>
          <a:prstGeom prst="rect">
            <a:avLst/>
          </a:prstGeom>
        </p:spPr>
        <p:txBody>
          <a:bodyPr lIns="87256" tIns="43630" rIns="87256" bIns="43630">
            <a:spAutoFit/>
          </a:bodyPr>
          <a:lstStyle/>
          <a:p>
            <a:pPr algn="ctr" fontAlgn="auto">
              <a:spcBef>
                <a:spcPts val="0"/>
              </a:spcBef>
              <a:spcAft>
                <a:spcPts val="0"/>
              </a:spcAft>
              <a:defRPr/>
            </a:pPr>
            <a:r>
              <a:rPr lang="en-GB" sz="2000" b="1" dirty="0">
                <a:solidFill>
                  <a:schemeClr val="accent6"/>
                </a:solidFill>
                <a:latin typeface="+mn-lt"/>
                <a:cs typeface="+mn-cs"/>
              </a:rPr>
              <a:t>We need to adapt to the changing needs of citizens, partners, staff and the city</a:t>
            </a:r>
          </a:p>
        </p:txBody>
      </p:sp>
      <p:sp>
        <p:nvSpPr>
          <p:cNvPr id="19" name="Rectangle 18"/>
          <p:cNvSpPr/>
          <p:nvPr/>
        </p:nvSpPr>
        <p:spPr>
          <a:xfrm>
            <a:off x="346075" y="4151313"/>
            <a:ext cx="2568575" cy="1011442"/>
          </a:xfrm>
          <a:prstGeom prst="rect">
            <a:avLst/>
          </a:prstGeom>
        </p:spPr>
        <p:txBody>
          <a:bodyPr lIns="87256" tIns="43630" rIns="87256" bIns="43630">
            <a:spAutoFit/>
          </a:bodyPr>
          <a:lstStyle/>
          <a:p>
            <a:pPr algn="ctr" fontAlgn="auto">
              <a:spcBef>
                <a:spcPts val="0"/>
              </a:spcBef>
              <a:spcAft>
                <a:spcPts val="0"/>
              </a:spcAft>
              <a:defRPr/>
            </a:pPr>
            <a:r>
              <a:rPr lang="en-GB" sz="2000" b="1" dirty="0">
                <a:solidFill>
                  <a:schemeClr val="accent6"/>
                </a:solidFill>
                <a:latin typeface="+mn-lt"/>
                <a:cs typeface="+mn-cs"/>
              </a:rPr>
              <a:t>We need to </a:t>
            </a:r>
            <a:r>
              <a:rPr lang="en-GB" sz="2000" b="1" dirty="0" smtClean="0">
                <a:solidFill>
                  <a:schemeClr val="accent6"/>
                </a:solidFill>
                <a:latin typeface="+mn-lt"/>
                <a:cs typeface="+mn-cs"/>
              </a:rPr>
              <a:t>save</a:t>
            </a:r>
            <a:br>
              <a:rPr lang="en-GB" sz="2000" b="1" dirty="0" smtClean="0">
                <a:solidFill>
                  <a:schemeClr val="accent6"/>
                </a:solidFill>
                <a:latin typeface="+mn-lt"/>
                <a:cs typeface="+mn-cs"/>
              </a:rPr>
            </a:br>
            <a:r>
              <a:rPr lang="en-GB" sz="2000" b="1" dirty="0" smtClean="0">
                <a:solidFill>
                  <a:schemeClr val="accent6"/>
                </a:solidFill>
                <a:latin typeface="+mn-lt"/>
                <a:cs typeface="+mn-cs"/>
              </a:rPr>
              <a:t>a </a:t>
            </a:r>
            <a:r>
              <a:rPr lang="en-GB" sz="2000" b="1" dirty="0">
                <a:solidFill>
                  <a:schemeClr val="accent6"/>
                </a:solidFill>
                <a:latin typeface="+mn-lt"/>
                <a:cs typeface="+mn-cs"/>
              </a:rPr>
              <a:t>further </a:t>
            </a:r>
            <a:r>
              <a:rPr lang="en-GB" sz="2000" b="1" dirty="0" smtClean="0">
                <a:solidFill>
                  <a:schemeClr val="accent6"/>
                </a:solidFill>
                <a:latin typeface="+mn-lt"/>
                <a:cs typeface="+mn-cs"/>
              </a:rPr>
              <a:t>c. £</a:t>
            </a:r>
            <a:r>
              <a:rPr lang="en-GB" sz="2000" b="1" dirty="0">
                <a:solidFill>
                  <a:schemeClr val="accent6"/>
                </a:solidFill>
                <a:latin typeface="+mn-lt"/>
                <a:cs typeface="+mn-cs"/>
              </a:rPr>
              <a:t>250m</a:t>
            </a:r>
            <a:br>
              <a:rPr lang="en-GB" sz="2000" b="1" dirty="0">
                <a:solidFill>
                  <a:schemeClr val="accent6"/>
                </a:solidFill>
                <a:latin typeface="+mn-lt"/>
                <a:cs typeface="+mn-cs"/>
              </a:rPr>
            </a:br>
            <a:r>
              <a:rPr lang="en-GB" sz="2000" b="1" dirty="0">
                <a:solidFill>
                  <a:schemeClr val="accent6"/>
                </a:solidFill>
                <a:latin typeface="+mn-lt"/>
                <a:cs typeface="+mn-cs"/>
              </a:rPr>
              <a:t>by 2019/20</a:t>
            </a:r>
          </a:p>
        </p:txBody>
      </p:sp>
    </p:spTree>
    <p:extLst>
      <p:ext uri="{BB962C8B-B14F-4D97-AF65-F5344CB8AC3E}">
        <p14:creationId xmlns:p14="http://schemas.microsoft.com/office/powerpoint/2010/main" val="2969989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3240550" y="447882"/>
            <a:ext cx="7019824" cy="7019824"/>
          </a:xfrm>
          <a:prstGeom prst="ellipse">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TextBox 6"/>
          <p:cNvSpPr txBox="1"/>
          <p:nvPr/>
        </p:nvSpPr>
        <p:spPr>
          <a:xfrm>
            <a:off x="66886" y="2108789"/>
            <a:ext cx="3657600" cy="1015663"/>
          </a:xfrm>
          <a:prstGeom prst="rect">
            <a:avLst/>
          </a:prstGeom>
          <a:noFill/>
        </p:spPr>
        <p:txBody>
          <a:bodyPr wrap="square" rtlCol="0">
            <a:spAutoFit/>
          </a:bodyPr>
          <a:lstStyle/>
          <a:p>
            <a:r>
              <a:rPr lang="en-GB" sz="6000" b="1" dirty="0">
                <a:solidFill>
                  <a:schemeClr val="bg1"/>
                </a:solidFill>
              </a:rPr>
              <a:t>f</a:t>
            </a:r>
            <a:r>
              <a:rPr lang="en-GB" sz="6000" b="1" dirty="0" smtClean="0">
                <a:solidFill>
                  <a:schemeClr val="bg1"/>
                </a:solidFill>
              </a:rPr>
              <a:t>inancial</a:t>
            </a:r>
            <a:endParaRPr lang="en-GB" sz="6000" b="1" dirty="0">
              <a:solidFill>
                <a:schemeClr val="bg1"/>
              </a:solidFill>
            </a:endParaRPr>
          </a:p>
        </p:txBody>
      </p:sp>
      <p:sp>
        <p:nvSpPr>
          <p:cNvPr id="8" name="Rectangle 7"/>
          <p:cNvSpPr/>
          <p:nvPr/>
        </p:nvSpPr>
        <p:spPr>
          <a:xfrm>
            <a:off x="173710" y="3683376"/>
            <a:ext cx="2568575" cy="1565440"/>
          </a:xfrm>
          <a:prstGeom prst="rect">
            <a:avLst/>
          </a:prstGeom>
        </p:spPr>
        <p:txBody>
          <a:bodyPr lIns="87256" tIns="43630" rIns="87256" bIns="43630">
            <a:spAutoFit/>
          </a:bodyPr>
          <a:lstStyle/>
          <a:p>
            <a:pPr fontAlgn="auto">
              <a:spcBef>
                <a:spcPts val="0"/>
              </a:spcBef>
              <a:spcAft>
                <a:spcPts val="0"/>
              </a:spcAft>
              <a:defRPr/>
            </a:pPr>
            <a:r>
              <a:rPr lang="en-GB" sz="2400" b="1" dirty="0">
                <a:solidFill>
                  <a:schemeClr val="bg1"/>
                </a:solidFill>
                <a:latin typeface="+mn-lt"/>
                <a:cs typeface="+mn-cs"/>
              </a:rPr>
              <a:t>We need </a:t>
            </a:r>
            <a:r>
              <a:rPr lang="en-GB" sz="2400" b="1" dirty="0" smtClean="0">
                <a:solidFill>
                  <a:schemeClr val="bg1"/>
                </a:solidFill>
                <a:latin typeface="+mn-lt"/>
                <a:cs typeface="+mn-cs"/>
              </a:rPr>
              <a:t>to</a:t>
            </a:r>
            <a:br>
              <a:rPr lang="en-GB" sz="2400" b="1" dirty="0" smtClean="0">
                <a:solidFill>
                  <a:schemeClr val="bg1"/>
                </a:solidFill>
                <a:latin typeface="+mn-lt"/>
                <a:cs typeface="+mn-cs"/>
              </a:rPr>
            </a:br>
            <a:r>
              <a:rPr lang="en-GB" sz="2400" b="1" dirty="0" smtClean="0">
                <a:solidFill>
                  <a:schemeClr val="bg1"/>
                </a:solidFill>
                <a:latin typeface="+mn-lt"/>
                <a:cs typeface="+mn-cs"/>
              </a:rPr>
              <a:t>save </a:t>
            </a:r>
            <a:r>
              <a:rPr lang="en-GB" sz="2400" b="1" dirty="0">
                <a:solidFill>
                  <a:schemeClr val="bg1"/>
                </a:solidFill>
                <a:latin typeface="+mn-lt"/>
                <a:cs typeface="+mn-cs"/>
              </a:rPr>
              <a:t>a further c£250m</a:t>
            </a:r>
            <a:br>
              <a:rPr lang="en-GB" sz="2400" b="1" dirty="0">
                <a:solidFill>
                  <a:schemeClr val="bg1"/>
                </a:solidFill>
                <a:latin typeface="+mn-lt"/>
                <a:cs typeface="+mn-cs"/>
              </a:rPr>
            </a:br>
            <a:r>
              <a:rPr lang="en-GB" sz="2400" b="1" dirty="0">
                <a:solidFill>
                  <a:schemeClr val="bg1"/>
                </a:solidFill>
                <a:latin typeface="+mn-lt"/>
                <a:cs typeface="+mn-cs"/>
              </a:rPr>
              <a:t>by 2019/20</a:t>
            </a:r>
          </a:p>
        </p:txBody>
      </p:sp>
      <p:pic>
        <p:nvPicPr>
          <p:cNvPr id="9"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39835" y="2672616"/>
            <a:ext cx="4966877" cy="2514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3939835" y="2519192"/>
            <a:ext cx="917574" cy="72310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1" name="Rectangle 10"/>
          <p:cNvSpPr/>
          <p:nvPr/>
        </p:nvSpPr>
        <p:spPr>
          <a:xfrm>
            <a:off x="5031325" y="2637028"/>
            <a:ext cx="917574" cy="72310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2" name="Rectangle 11"/>
          <p:cNvSpPr/>
          <p:nvPr/>
        </p:nvSpPr>
        <p:spPr>
          <a:xfrm>
            <a:off x="7044798" y="2694132"/>
            <a:ext cx="917574" cy="72310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3" name="TextBox 4"/>
          <p:cNvSpPr txBox="1">
            <a:spLocks noChangeArrowheads="1"/>
          </p:cNvSpPr>
          <p:nvPr/>
        </p:nvSpPr>
        <p:spPr bwMode="auto">
          <a:xfrm>
            <a:off x="3551156" y="2185718"/>
            <a:ext cx="1700213"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Wingdings" pitchFamily="2" charset="2"/>
              <a:buChar char="§"/>
              <a:defRPr sz="2800">
                <a:solidFill>
                  <a:srgbClr val="273B45"/>
                </a:solidFill>
                <a:latin typeface="Arial" charset="0"/>
                <a:cs typeface="Arial" charset="0"/>
              </a:defRPr>
            </a:lvl1pPr>
            <a:lvl2pPr marL="742950" indent="-285750" eaLnBrk="0" hangingPunct="0">
              <a:spcBef>
                <a:spcPct val="20000"/>
              </a:spcBef>
              <a:buFont typeface="Arial" charset="0"/>
              <a:buChar char="•"/>
              <a:defRPr sz="2300">
                <a:solidFill>
                  <a:srgbClr val="273B45"/>
                </a:solidFill>
                <a:latin typeface="Arial" charset="0"/>
                <a:cs typeface="Arial" charset="0"/>
              </a:defRPr>
            </a:lvl2pPr>
            <a:lvl3pPr marL="1143000" indent="-228600" eaLnBrk="0" hangingPunct="0">
              <a:spcBef>
                <a:spcPct val="20000"/>
              </a:spcBef>
              <a:buFont typeface="Arial" charset="0"/>
              <a:buChar char="•"/>
              <a:defRPr sz="2100">
                <a:solidFill>
                  <a:srgbClr val="273B45"/>
                </a:solidFill>
                <a:latin typeface="Arial" charset="0"/>
                <a:cs typeface="Arial" charset="0"/>
              </a:defRPr>
            </a:lvl3pPr>
            <a:lvl4pPr marL="1600200" indent="-228600" eaLnBrk="0" hangingPunct="0">
              <a:spcBef>
                <a:spcPct val="20000"/>
              </a:spcBef>
              <a:buFont typeface="Arial" charset="0"/>
              <a:buChar char="•"/>
              <a:defRPr sz="1900">
                <a:solidFill>
                  <a:srgbClr val="273B45"/>
                </a:solidFill>
                <a:latin typeface="Arial" charset="0"/>
                <a:cs typeface="Arial" charset="0"/>
              </a:defRPr>
            </a:lvl4pPr>
            <a:lvl5pPr marL="2057400" indent="-228600" eaLnBrk="0" hangingPunct="0">
              <a:spcBef>
                <a:spcPct val="20000"/>
              </a:spcBef>
              <a:buFont typeface="Arial" charset="0"/>
              <a:buChar char="•"/>
              <a:defRPr sz="1900">
                <a:solidFill>
                  <a:srgbClr val="273B45"/>
                </a:solidFill>
                <a:latin typeface="Arial" charset="0"/>
                <a:cs typeface="Arial" charset="0"/>
              </a:defRPr>
            </a:lvl5pPr>
            <a:lvl6pPr marL="25146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6pPr>
            <a:lvl7pPr marL="29718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7pPr>
            <a:lvl8pPr marL="34290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8pPr>
            <a:lvl9pPr marL="3886200" indent="-228600" eaLnBrk="0" fontAlgn="base" hangingPunct="0">
              <a:spcBef>
                <a:spcPct val="20000"/>
              </a:spcBef>
              <a:spcAft>
                <a:spcPct val="0"/>
              </a:spcAft>
              <a:buFont typeface="Arial" charset="0"/>
              <a:buChar char="•"/>
              <a:defRPr sz="1900">
                <a:solidFill>
                  <a:srgbClr val="273B45"/>
                </a:solidFill>
                <a:latin typeface="Arial" charset="0"/>
                <a:cs typeface="Arial" charset="0"/>
              </a:defRPr>
            </a:lvl9pPr>
          </a:lstStyle>
          <a:p>
            <a:pPr algn="ctr" eaLnBrk="1" hangingPunct="1">
              <a:spcBef>
                <a:spcPct val="0"/>
              </a:spcBef>
              <a:buFontTx/>
              <a:buNone/>
            </a:pPr>
            <a:r>
              <a:rPr lang="en-GB" altLang="en-US" sz="3600" b="1" dirty="0">
                <a:solidFill>
                  <a:srgbClr val="C00000"/>
                </a:solidFill>
              </a:rPr>
              <a:t>9%</a:t>
            </a:r>
          </a:p>
          <a:p>
            <a:pPr algn="ctr" eaLnBrk="1" hangingPunct="1">
              <a:spcBef>
                <a:spcPct val="0"/>
              </a:spcBef>
              <a:buFontTx/>
              <a:buNone/>
            </a:pPr>
            <a:r>
              <a:rPr lang="en-GB" altLang="en-US" sz="1200" b="1" dirty="0">
                <a:solidFill>
                  <a:srgbClr val="C00000"/>
                </a:solidFill>
              </a:rPr>
              <a:t>Council </a:t>
            </a:r>
          </a:p>
          <a:p>
            <a:pPr algn="ctr" eaLnBrk="1" hangingPunct="1">
              <a:spcBef>
                <a:spcPct val="0"/>
              </a:spcBef>
              <a:buFontTx/>
              <a:buNone/>
            </a:pPr>
            <a:r>
              <a:rPr lang="en-GB" altLang="en-US" sz="1200" b="1" dirty="0">
                <a:solidFill>
                  <a:srgbClr val="C00000"/>
                </a:solidFill>
              </a:rPr>
              <a:t>Tax </a:t>
            </a:r>
          </a:p>
        </p:txBody>
      </p:sp>
      <p:sp>
        <p:nvSpPr>
          <p:cNvPr id="14" name="TextBox 13"/>
          <p:cNvSpPr txBox="1"/>
          <p:nvPr/>
        </p:nvSpPr>
        <p:spPr>
          <a:xfrm>
            <a:off x="4421993" y="2174960"/>
            <a:ext cx="2052637" cy="1015663"/>
          </a:xfrm>
          <a:prstGeom prst="rect">
            <a:avLst/>
          </a:prstGeom>
          <a:noFill/>
        </p:spPr>
        <p:txBody>
          <a:bodyPr>
            <a:spAutoFit/>
          </a:bodyPr>
          <a:lstStyle/>
          <a:p>
            <a:pPr algn="ctr" fontAlgn="auto">
              <a:spcBef>
                <a:spcPts val="0"/>
              </a:spcBef>
              <a:spcAft>
                <a:spcPts val="0"/>
              </a:spcAft>
              <a:defRPr/>
            </a:pPr>
            <a:r>
              <a:rPr lang="en-GB" sz="3600" b="1" dirty="0">
                <a:solidFill>
                  <a:schemeClr val="bg1">
                    <a:lumMod val="65000"/>
                  </a:schemeClr>
                </a:solidFill>
                <a:latin typeface="+mn-lt"/>
                <a:cs typeface="+mn-cs"/>
              </a:rPr>
              <a:t>27%</a:t>
            </a:r>
          </a:p>
          <a:p>
            <a:pPr algn="ctr" fontAlgn="auto">
              <a:spcBef>
                <a:spcPts val="0"/>
              </a:spcBef>
              <a:spcAft>
                <a:spcPts val="0"/>
              </a:spcAft>
              <a:defRPr/>
            </a:pPr>
            <a:r>
              <a:rPr lang="en-GB" sz="1200" b="1" dirty="0">
                <a:solidFill>
                  <a:schemeClr val="bg1">
                    <a:lumMod val="65000"/>
                  </a:schemeClr>
                </a:solidFill>
                <a:latin typeface="+mn-lt"/>
                <a:cs typeface="+mn-cs"/>
              </a:rPr>
              <a:t>Income from</a:t>
            </a:r>
            <a:br>
              <a:rPr lang="en-GB" sz="1200" b="1" dirty="0">
                <a:solidFill>
                  <a:schemeClr val="bg1">
                    <a:lumMod val="65000"/>
                  </a:schemeClr>
                </a:solidFill>
                <a:latin typeface="+mn-lt"/>
                <a:cs typeface="+mn-cs"/>
              </a:rPr>
            </a:br>
            <a:r>
              <a:rPr lang="en-GB" sz="1200" b="1" dirty="0">
                <a:solidFill>
                  <a:schemeClr val="bg1">
                    <a:lumMod val="65000"/>
                  </a:schemeClr>
                </a:solidFill>
                <a:latin typeface="+mn-lt"/>
                <a:cs typeface="+mn-cs"/>
              </a:rPr>
              <a:t>local services </a:t>
            </a:r>
          </a:p>
        </p:txBody>
      </p:sp>
      <p:sp>
        <p:nvSpPr>
          <p:cNvPr id="15" name="TextBox 14"/>
          <p:cNvSpPr txBox="1"/>
          <p:nvPr/>
        </p:nvSpPr>
        <p:spPr>
          <a:xfrm>
            <a:off x="6708566" y="2174960"/>
            <a:ext cx="2054225" cy="1015663"/>
          </a:xfrm>
          <a:prstGeom prst="rect">
            <a:avLst/>
          </a:prstGeom>
          <a:noFill/>
        </p:spPr>
        <p:txBody>
          <a:bodyPr>
            <a:spAutoFit/>
          </a:bodyPr>
          <a:lstStyle/>
          <a:p>
            <a:pPr algn="ctr" fontAlgn="auto">
              <a:spcBef>
                <a:spcPts val="0"/>
              </a:spcBef>
              <a:spcAft>
                <a:spcPts val="0"/>
              </a:spcAft>
              <a:defRPr/>
            </a:pPr>
            <a:r>
              <a:rPr lang="en-GB" sz="3600" b="1" dirty="0">
                <a:solidFill>
                  <a:schemeClr val="accent2">
                    <a:lumMod val="60000"/>
                    <a:lumOff val="40000"/>
                  </a:schemeClr>
                </a:solidFill>
                <a:latin typeface="+mn-lt"/>
                <a:cs typeface="+mn-cs"/>
              </a:rPr>
              <a:t>64%</a:t>
            </a:r>
          </a:p>
          <a:p>
            <a:pPr algn="ctr" fontAlgn="auto">
              <a:spcBef>
                <a:spcPts val="0"/>
              </a:spcBef>
              <a:spcAft>
                <a:spcPts val="0"/>
              </a:spcAft>
              <a:defRPr/>
            </a:pPr>
            <a:r>
              <a:rPr lang="en-GB" sz="1200" b="1" dirty="0" smtClean="0">
                <a:solidFill>
                  <a:schemeClr val="accent2">
                    <a:lumMod val="60000"/>
                    <a:lumOff val="40000"/>
                  </a:schemeClr>
                </a:solidFill>
                <a:latin typeface="+mn-lt"/>
                <a:cs typeface="+mn-cs"/>
              </a:rPr>
              <a:t>Central</a:t>
            </a:r>
            <a:br>
              <a:rPr lang="en-GB" sz="1200" b="1" dirty="0" smtClean="0">
                <a:solidFill>
                  <a:schemeClr val="accent2">
                    <a:lumMod val="60000"/>
                    <a:lumOff val="40000"/>
                  </a:schemeClr>
                </a:solidFill>
                <a:latin typeface="+mn-lt"/>
                <a:cs typeface="+mn-cs"/>
              </a:rPr>
            </a:br>
            <a:r>
              <a:rPr lang="en-GB" sz="1200" b="1" dirty="0" smtClean="0">
                <a:solidFill>
                  <a:schemeClr val="accent2">
                    <a:lumMod val="60000"/>
                    <a:lumOff val="40000"/>
                  </a:schemeClr>
                </a:solidFill>
                <a:latin typeface="+mn-lt"/>
                <a:cs typeface="+mn-cs"/>
              </a:rPr>
              <a:t>government </a:t>
            </a:r>
            <a:endParaRPr lang="en-GB" sz="1200" b="1" dirty="0">
              <a:solidFill>
                <a:schemeClr val="accent2">
                  <a:lumMod val="60000"/>
                  <a:lumOff val="40000"/>
                </a:schemeClr>
              </a:solidFill>
              <a:latin typeface="+mn-lt"/>
              <a:cs typeface="+mn-cs"/>
            </a:endParaRPr>
          </a:p>
        </p:txBody>
      </p:sp>
      <p:sp>
        <p:nvSpPr>
          <p:cNvPr id="16" name="TextBox 15"/>
          <p:cNvSpPr txBox="1"/>
          <p:nvPr/>
        </p:nvSpPr>
        <p:spPr>
          <a:xfrm>
            <a:off x="139226" y="1612587"/>
            <a:ext cx="2699749" cy="707886"/>
          </a:xfrm>
          <a:prstGeom prst="rect">
            <a:avLst/>
          </a:prstGeom>
          <a:noFill/>
        </p:spPr>
        <p:txBody>
          <a:bodyPr wrap="square" rtlCol="0">
            <a:spAutoFit/>
          </a:bodyPr>
          <a:lstStyle/>
          <a:p>
            <a:r>
              <a:rPr lang="en-GB" sz="4000" b="1" dirty="0" smtClean="0">
                <a:solidFill>
                  <a:schemeClr val="bg1"/>
                </a:solidFill>
              </a:rPr>
              <a:t>Our</a:t>
            </a:r>
            <a:endParaRPr lang="en-GB" sz="4000" b="1" dirty="0">
              <a:solidFill>
                <a:schemeClr val="bg1"/>
              </a:solidFill>
            </a:endParaRPr>
          </a:p>
        </p:txBody>
      </p:sp>
      <p:sp>
        <p:nvSpPr>
          <p:cNvPr id="17" name="TextBox 16"/>
          <p:cNvSpPr txBox="1"/>
          <p:nvPr/>
        </p:nvSpPr>
        <p:spPr>
          <a:xfrm>
            <a:off x="646628" y="2907947"/>
            <a:ext cx="2699749" cy="707886"/>
          </a:xfrm>
          <a:prstGeom prst="rect">
            <a:avLst/>
          </a:prstGeom>
          <a:noFill/>
        </p:spPr>
        <p:txBody>
          <a:bodyPr wrap="square" rtlCol="0">
            <a:spAutoFit/>
          </a:bodyPr>
          <a:lstStyle/>
          <a:p>
            <a:pPr algn="r"/>
            <a:r>
              <a:rPr lang="en-GB" sz="4000" b="1" dirty="0" smtClean="0">
                <a:solidFill>
                  <a:schemeClr val="bg1"/>
                </a:solidFill>
              </a:rPr>
              <a:t>challenge</a:t>
            </a:r>
            <a:endParaRPr lang="en-GB" sz="4000" b="1" dirty="0">
              <a:solidFill>
                <a:schemeClr val="bg1"/>
              </a:solidFill>
            </a:endParaRPr>
          </a:p>
        </p:txBody>
      </p:sp>
      <p:sp>
        <p:nvSpPr>
          <p:cNvPr id="19" name="TextBox 18"/>
          <p:cNvSpPr txBox="1"/>
          <p:nvPr/>
        </p:nvSpPr>
        <p:spPr>
          <a:xfrm>
            <a:off x="3854580" y="1065017"/>
            <a:ext cx="5364726" cy="769441"/>
          </a:xfrm>
          <a:prstGeom prst="rect">
            <a:avLst/>
          </a:prstGeom>
          <a:noFill/>
        </p:spPr>
        <p:txBody>
          <a:bodyPr wrap="square" rtlCol="0">
            <a:spAutoFit/>
          </a:bodyPr>
          <a:lstStyle/>
          <a:p>
            <a:r>
              <a:rPr lang="en-GB" sz="4400" b="1" dirty="0" smtClean="0">
                <a:solidFill>
                  <a:schemeClr val="accent6">
                    <a:lumMod val="75000"/>
                  </a:schemeClr>
                </a:solidFill>
              </a:rPr>
              <a:t>Our income</a:t>
            </a:r>
            <a:endParaRPr lang="en-GB" sz="4400" b="1" dirty="0">
              <a:solidFill>
                <a:schemeClr val="accent6">
                  <a:lumMod val="75000"/>
                </a:schemeClr>
              </a:solidFill>
            </a:endParaRPr>
          </a:p>
        </p:txBody>
      </p:sp>
    </p:spTree>
    <p:extLst>
      <p:ext uri="{BB962C8B-B14F-4D97-AF65-F5344CB8AC3E}">
        <p14:creationId xmlns:p14="http://schemas.microsoft.com/office/powerpoint/2010/main" val="1389451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3240550" y="447882"/>
            <a:ext cx="7019824" cy="7019824"/>
          </a:xfrm>
          <a:prstGeom prst="ellipse">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TextBox 6"/>
          <p:cNvSpPr txBox="1"/>
          <p:nvPr/>
        </p:nvSpPr>
        <p:spPr>
          <a:xfrm>
            <a:off x="66886" y="2108789"/>
            <a:ext cx="3657600" cy="1015663"/>
          </a:xfrm>
          <a:prstGeom prst="rect">
            <a:avLst/>
          </a:prstGeom>
          <a:noFill/>
        </p:spPr>
        <p:txBody>
          <a:bodyPr wrap="square" rtlCol="0">
            <a:spAutoFit/>
          </a:bodyPr>
          <a:lstStyle/>
          <a:p>
            <a:r>
              <a:rPr lang="en-GB" sz="6000" b="1" dirty="0">
                <a:solidFill>
                  <a:schemeClr val="bg1"/>
                </a:solidFill>
              </a:rPr>
              <a:t>f</a:t>
            </a:r>
            <a:r>
              <a:rPr lang="en-GB" sz="6000" b="1" dirty="0" smtClean="0">
                <a:solidFill>
                  <a:schemeClr val="bg1"/>
                </a:solidFill>
              </a:rPr>
              <a:t>inancial</a:t>
            </a:r>
            <a:endParaRPr lang="en-GB" sz="6000" b="1" dirty="0">
              <a:solidFill>
                <a:schemeClr val="bg1"/>
              </a:solidFill>
            </a:endParaRPr>
          </a:p>
        </p:txBody>
      </p:sp>
      <p:sp>
        <p:nvSpPr>
          <p:cNvPr id="8" name="Rectangle 7"/>
          <p:cNvSpPr/>
          <p:nvPr/>
        </p:nvSpPr>
        <p:spPr>
          <a:xfrm>
            <a:off x="173710" y="3683376"/>
            <a:ext cx="2568575" cy="1565440"/>
          </a:xfrm>
          <a:prstGeom prst="rect">
            <a:avLst/>
          </a:prstGeom>
        </p:spPr>
        <p:txBody>
          <a:bodyPr lIns="87256" tIns="43630" rIns="87256" bIns="43630">
            <a:spAutoFit/>
          </a:bodyPr>
          <a:lstStyle/>
          <a:p>
            <a:pPr fontAlgn="auto">
              <a:spcBef>
                <a:spcPts val="0"/>
              </a:spcBef>
              <a:spcAft>
                <a:spcPts val="0"/>
              </a:spcAft>
              <a:defRPr/>
            </a:pPr>
            <a:r>
              <a:rPr lang="en-GB" sz="2400" b="1" dirty="0">
                <a:solidFill>
                  <a:schemeClr val="bg1"/>
                </a:solidFill>
                <a:latin typeface="+mn-lt"/>
                <a:cs typeface="+mn-cs"/>
              </a:rPr>
              <a:t>We need </a:t>
            </a:r>
            <a:r>
              <a:rPr lang="en-GB" sz="2400" b="1" dirty="0" smtClean="0">
                <a:solidFill>
                  <a:schemeClr val="bg1"/>
                </a:solidFill>
                <a:latin typeface="+mn-lt"/>
                <a:cs typeface="+mn-cs"/>
              </a:rPr>
              <a:t>to</a:t>
            </a:r>
            <a:br>
              <a:rPr lang="en-GB" sz="2400" b="1" dirty="0" smtClean="0">
                <a:solidFill>
                  <a:schemeClr val="bg1"/>
                </a:solidFill>
                <a:latin typeface="+mn-lt"/>
                <a:cs typeface="+mn-cs"/>
              </a:rPr>
            </a:br>
            <a:r>
              <a:rPr lang="en-GB" sz="2400" b="1" dirty="0" smtClean="0">
                <a:solidFill>
                  <a:schemeClr val="bg1"/>
                </a:solidFill>
                <a:latin typeface="+mn-lt"/>
                <a:cs typeface="+mn-cs"/>
              </a:rPr>
              <a:t>save </a:t>
            </a:r>
            <a:r>
              <a:rPr lang="en-GB" sz="2400" b="1" dirty="0">
                <a:solidFill>
                  <a:schemeClr val="bg1"/>
                </a:solidFill>
                <a:latin typeface="+mn-lt"/>
                <a:cs typeface="+mn-cs"/>
              </a:rPr>
              <a:t>a further c£250m</a:t>
            </a:r>
            <a:br>
              <a:rPr lang="en-GB" sz="2400" b="1" dirty="0">
                <a:solidFill>
                  <a:schemeClr val="bg1"/>
                </a:solidFill>
                <a:latin typeface="+mn-lt"/>
                <a:cs typeface="+mn-cs"/>
              </a:rPr>
            </a:br>
            <a:r>
              <a:rPr lang="en-GB" sz="2400" b="1" dirty="0">
                <a:solidFill>
                  <a:schemeClr val="bg1"/>
                </a:solidFill>
                <a:latin typeface="+mn-lt"/>
                <a:cs typeface="+mn-cs"/>
              </a:rPr>
              <a:t>by 2019/20</a:t>
            </a:r>
          </a:p>
        </p:txBody>
      </p:sp>
      <p:sp>
        <p:nvSpPr>
          <p:cNvPr id="16" name="TextBox 15"/>
          <p:cNvSpPr txBox="1"/>
          <p:nvPr/>
        </p:nvSpPr>
        <p:spPr>
          <a:xfrm>
            <a:off x="139226" y="1612587"/>
            <a:ext cx="2699749" cy="707886"/>
          </a:xfrm>
          <a:prstGeom prst="rect">
            <a:avLst/>
          </a:prstGeom>
          <a:noFill/>
        </p:spPr>
        <p:txBody>
          <a:bodyPr wrap="square" rtlCol="0">
            <a:spAutoFit/>
          </a:bodyPr>
          <a:lstStyle/>
          <a:p>
            <a:r>
              <a:rPr lang="en-GB" sz="4000" b="1" dirty="0" smtClean="0">
                <a:solidFill>
                  <a:schemeClr val="bg1"/>
                </a:solidFill>
              </a:rPr>
              <a:t>Our</a:t>
            </a:r>
            <a:endParaRPr lang="en-GB" sz="4000" b="1" dirty="0">
              <a:solidFill>
                <a:schemeClr val="bg1"/>
              </a:solidFill>
            </a:endParaRPr>
          </a:p>
        </p:txBody>
      </p:sp>
      <p:sp>
        <p:nvSpPr>
          <p:cNvPr id="17" name="TextBox 16"/>
          <p:cNvSpPr txBox="1"/>
          <p:nvPr/>
        </p:nvSpPr>
        <p:spPr>
          <a:xfrm>
            <a:off x="646628" y="2907947"/>
            <a:ext cx="2699749" cy="707886"/>
          </a:xfrm>
          <a:prstGeom prst="rect">
            <a:avLst/>
          </a:prstGeom>
          <a:noFill/>
        </p:spPr>
        <p:txBody>
          <a:bodyPr wrap="square" rtlCol="0">
            <a:spAutoFit/>
          </a:bodyPr>
          <a:lstStyle/>
          <a:p>
            <a:pPr algn="r"/>
            <a:r>
              <a:rPr lang="en-GB" sz="4000" b="1" dirty="0" smtClean="0">
                <a:solidFill>
                  <a:schemeClr val="bg1"/>
                </a:solidFill>
              </a:rPr>
              <a:t>challenge</a:t>
            </a:r>
            <a:endParaRPr lang="en-GB" sz="4000" b="1" dirty="0">
              <a:solidFill>
                <a:schemeClr val="bg1"/>
              </a:solidFill>
            </a:endParaRPr>
          </a:p>
        </p:txBody>
      </p:sp>
      <p:sp>
        <p:nvSpPr>
          <p:cNvPr id="18" name="TextBox 17"/>
          <p:cNvSpPr txBox="1"/>
          <p:nvPr/>
        </p:nvSpPr>
        <p:spPr>
          <a:xfrm>
            <a:off x="3854580" y="1065017"/>
            <a:ext cx="5364726" cy="769441"/>
          </a:xfrm>
          <a:prstGeom prst="rect">
            <a:avLst/>
          </a:prstGeom>
          <a:noFill/>
        </p:spPr>
        <p:txBody>
          <a:bodyPr wrap="square" rtlCol="0">
            <a:spAutoFit/>
          </a:bodyPr>
          <a:lstStyle/>
          <a:p>
            <a:r>
              <a:rPr lang="en-GB" sz="4400" b="1" dirty="0" smtClean="0">
                <a:solidFill>
                  <a:schemeClr val="accent6">
                    <a:lumMod val="75000"/>
                  </a:schemeClr>
                </a:solidFill>
              </a:rPr>
              <a:t>Our spending</a:t>
            </a:r>
            <a:endParaRPr lang="en-GB" sz="4400" b="1" dirty="0">
              <a:solidFill>
                <a:schemeClr val="accent6">
                  <a:lumMod val="75000"/>
                </a:schemeClr>
              </a:solidFill>
            </a:endParaRPr>
          </a:p>
        </p:txBody>
      </p:sp>
      <p:graphicFrame>
        <p:nvGraphicFramePr>
          <p:cNvPr id="19" name="Chart 18"/>
          <p:cNvGraphicFramePr/>
          <p:nvPr>
            <p:extLst>
              <p:ext uri="{D42A27DB-BD31-4B8C-83A1-F6EECF244321}">
                <p14:modId xmlns:p14="http://schemas.microsoft.com/office/powerpoint/2010/main" val="4282941023"/>
              </p:ext>
            </p:extLst>
          </p:nvPr>
        </p:nvGraphicFramePr>
        <p:xfrm>
          <a:off x="3346377" y="1868425"/>
          <a:ext cx="2961306" cy="3494816"/>
        </p:xfrm>
        <a:graphic>
          <a:graphicData uri="http://schemas.openxmlformats.org/drawingml/2006/chart">
            <c:chart xmlns:c="http://schemas.openxmlformats.org/drawingml/2006/chart" xmlns:r="http://schemas.openxmlformats.org/officeDocument/2006/relationships" r:id="rId2"/>
          </a:graphicData>
        </a:graphic>
      </p:graphicFrame>
      <p:sp>
        <p:nvSpPr>
          <p:cNvPr id="2" name="Rectangle 1"/>
          <p:cNvSpPr/>
          <p:nvPr/>
        </p:nvSpPr>
        <p:spPr>
          <a:xfrm>
            <a:off x="6307683" y="2294446"/>
            <a:ext cx="2577515" cy="3016210"/>
          </a:xfrm>
          <a:prstGeom prst="rect">
            <a:avLst/>
          </a:prstGeom>
        </p:spPr>
        <p:txBody>
          <a:bodyPr wrap="square">
            <a:spAutoFit/>
          </a:bodyPr>
          <a:lstStyle/>
          <a:p>
            <a:pPr fontAlgn="auto">
              <a:spcBef>
                <a:spcPts val="0"/>
              </a:spcBef>
              <a:spcAft>
                <a:spcPts val="600"/>
              </a:spcAft>
              <a:defRPr/>
            </a:pPr>
            <a:r>
              <a:rPr lang="en-GB" sz="1600" dirty="0">
                <a:solidFill>
                  <a:srgbClr val="B10D28"/>
                </a:solidFill>
                <a:latin typeface="Arial Black" panose="020B0A04020102020204" pitchFamily="34" charset="0"/>
              </a:rPr>
              <a:t>Controllable budget</a:t>
            </a:r>
          </a:p>
          <a:p>
            <a:pPr fontAlgn="auto">
              <a:spcBef>
                <a:spcPts val="0"/>
              </a:spcBef>
              <a:spcAft>
                <a:spcPts val="600"/>
              </a:spcAft>
              <a:defRPr/>
            </a:pPr>
            <a:r>
              <a:rPr lang="en-GB" sz="1200" dirty="0">
                <a:solidFill>
                  <a:schemeClr val="accent6">
                    <a:lumMod val="50000"/>
                  </a:schemeClr>
                </a:solidFill>
              </a:rPr>
              <a:t>The reduction in the Government corporate grant affects this figure</a:t>
            </a:r>
          </a:p>
          <a:p>
            <a:pPr fontAlgn="auto">
              <a:spcBef>
                <a:spcPts val="0"/>
              </a:spcBef>
              <a:spcAft>
                <a:spcPts val="600"/>
              </a:spcAft>
              <a:defRPr/>
            </a:pPr>
            <a:r>
              <a:rPr lang="en-GB" sz="1200" dirty="0">
                <a:solidFill>
                  <a:schemeClr val="accent6">
                    <a:lumMod val="50000"/>
                  </a:schemeClr>
                </a:solidFill>
              </a:rPr>
              <a:t>We also face pressures to spend more on services, for </a:t>
            </a:r>
            <a:r>
              <a:rPr lang="en-GB" sz="1200" dirty="0" smtClean="0">
                <a:solidFill>
                  <a:schemeClr val="accent6">
                    <a:lumMod val="50000"/>
                  </a:schemeClr>
                </a:solidFill>
              </a:rPr>
              <a:t>example: </a:t>
            </a:r>
            <a:endParaRPr lang="en-GB" sz="1200" dirty="0">
              <a:solidFill>
                <a:schemeClr val="accent6">
                  <a:lumMod val="50000"/>
                </a:schemeClr>
              </a:solidFill>
            </a:endParaRPr>
          </a:p>
          <a:p>
            <a:pPr marL="285750" indent="-285750" fontAlgn="auto">
              <a:spcBef>
                <a:spcPts val="0"/>
              </a:spcBef>
              <a:spcAft>
                <a:spcPts val="600"/>
              </a:spcAft>
              <a:buFont typeface="Wingdings" panose="05000000000000000000" pitchFamily="2" charset="2"/>
              <a:buChar char="§"/>
              <a:defRPr/>
            </a:pPr>
            <a:r>
              <a:rPr lang="en-GB" sz="1200" dirty="0">
                <a:solidFill>
                  <a:schemeClr val="accent6">
                    <a:lumMod val="50000"/>
                  </a:schemeClr>
                </a:solidFill>
              </a:rPr>
              <a:t>The effects of inflation</a:t>
            </a:r>
          </a:p>
          <a:p>
            <a:pPr marL="285750" indent="-285750" fontAlgn="auto">
              <a:spcBef>
                <a:spcPts val="0"/>
              </a:spcBef>
              <a:spcAft>
                <a:spcPts val="600"/>
              </a:spcAft>
              <a:buFont typeface="Wingdings" panose="05000000000000000000" pitchFamily="2" charset="2"/>
              <a:buChar char="§"/>
              <a:defRPr/>
            </a:pPr>
            <a:r>
              <a:rPr lang="en-GB" sz="1200" dirty="0">
                <a:solidFill>
                  <a:schemeClr val="accent6">
                    <a:lumMod val="50000"/>
                  </a:schemeClr>
                </a:solidFill>
              </a:rPr>
              <a:t>The extra costs associated with the National Living Wage </a:t>
            </a:r>
          </a:p>
          <a:p>
            <a:pPr marL="285750" indent="-285750" fontAlgn="auto">
              <a:spcBef>
                <a:spcPts val="0"/>
              </a:spcBef>
              <a:spcAft>
                <a:spcPts val="600"/>
              </a:spcAft>
              <a:buFont typeface="Wingdings" panose="05000000000000000000" pitchFamily="2" charset="2"/>
              <a:buChar char="§"/>
              <a:defRPr/>
            </a:pPr>
            <a:r>
              <a:rPr lang="en-GB" sz="1200" dirty="0">
                <a:solidFill>
                  <a:schemeClr val="accent6">
                    <a:lumMod val="50000"/>
                  </a:schemeClr>
                </a:solidFill>
              </a:rPr>
              <a:t>The impact of growing numbers of older people requiring care</a:t>
            </a:r>
          </a:p>
          <a:p>
            <a:pPr marL="285750" indent="-285750" fontAlgn="auto">
              <a:spcBef>
                <a:spcPts val="0"/>
              </a:spcBef>
              <a:spcAft>
                <a:spcPts val="600"/>
              </a:spcAft>
              <a:buFont typeface="Wingdings" panose="05000000000000000000" pitchFamily="2" charset="2"/>
              <a:buChar char="§"/>
              <a:defRPr/>
            </a:pPr>
            <a:r>
              <a:rPr lang="en-GB" sz="1200" dirty="0">
                <a:solidFill>
                  <a:schemeClr val="accent6">
                    <a:lumMod val="50000"/>
                  </a:schemeClr>
                </a:solidFill>
              </a:rPr>
              <a:t>Continued investment in children’s social care</a:t>
            </a:r>
          </a:p>
        </p:txBody>
      </p:sp>
      <p:cxnSp>
        <p:nvCxnSpPr>
          <p:cNvPr id="21" name="Straight Connector 20"/>
          <p:cNvCxnSpPr/>
          <p:nvPr/>
        </p:nvCxnSpPr>
        <p:spPr>
          <a:xfrm flipV="1">
            <a:off x="5787613" y="2538805"/>
            <a:ext cx="398033" cy="172122"/>
          </a:xfrm>
          <a:prstGeom prst="line">
            <a:avLst/>
          </a:prstGeom>
          <a:ln w="38100">
            <a:solidFill>
              <a:srgbClr val="C00000"/>
            </a:solidFill>
          </a:ln>
          <a:effectLst/>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6307683" y="5421852"/>
            <a:ext cx="2707225" cy="1015663"/>
          </a:xfrm>
          <a:prstGeom prst="rect">
            <a:avLst/>
          </a:prstGeom>
          <a:noFill/>
        </p:spPr>
        <p:txBody>
          <a:bodyPr wrap="square" rtlCol="0">
            <a:spAutoFit/>
          </a:bodyPr>
          <a:lstStyle/>
          <a:p>
            <a:r>
              <a:rPr lang="en-GB" sz="6000" b="1" dirty="0" smtClean="0">
                <a:solidFill>
                  <a:srgbClr val="C00000"/>
                </a:solidFill>
              </a:rPr>
              <a:t>£1bn</a:t>
            </a:r>
            <a:endParaRPr lang="en-GB" sz="6000" b="1" dirty="0">
              <a:solidFill>
                <a:srgbClr val="C00000"/>
              </a:solidFill>
            </a:endParaRPr>
          </a:p>
        </p:txBody>
      </p:sp>
      <p:cxnSp>
        <p:nvCxnSpPr>
          <p:cNvPr id="24" name="Straight Connector 23"/>
          <p:cNvCxnSpPr/>
          <p:nvPr/>
        </p:nvCxnSpPr>
        <p:spPr>
          <a:xfrm>
            <a:off x="6411557" y="5406273"/>
            <a:ext cx="2710927" cy="0"/>
          </a:xfrm>
          <a:prstGeom prst="line">
            <a:avLst/>
          </a:prstGeom>
          <a:ln w="12700">
            <a:solidFill>
              <a:srgbClr val="C0000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71339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3240550" y="447882"/>
            <a:ext cx="7019824" cy="7019824"/>
          </a:xfrm>
          <a:prstGeom prst="ellipse">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TextBox 6"/>
          <p:cNvSpPr txBox="1"/>
          <p:nvPr/>
        </p:nvSpPr>
        <p:spPr>
          <a:xfrm>
            <a:off x="66886" y="2108789"/>
            <a:ext cx="3657600" cy="1015663"/>
          </a:xfrm>
          <a:prstGeom prst="rect">
            <a:avLst/>
          </a:prstGeom>
          <a:noFill/>
        </p:spPr>
        <p:txBody>
          <a:bodyPr wrap="square" rtlCol="0">
            <a:spAutoFit/>
          </a:bodyPr>
          <a:lstStyle/>
          <a:p>
            <a:r>
              <a:rPr lang="en-GB" sz="6000" b="1" dirty="0">
                <a:solidFill>
                  <a:schemeClr val="bg1"/>
                </a:solidFill>
              </a:rPr>
              <a:t>f</a:t>
            </a:r>
            <a:r>
              <a:rPr lang="en-GB" sz="6000" b="1" dirty="0" smtClean="0">
                <a:solidFill>
                  <a:schemeClr val="bg1"/>
                </a:solidFill>
              </a:rPr>
              <a:t>inancial</a:t>
            </a:r>
            <a:endParaRPr lang="en-GB" sz="6000" b="1" dirty="0">
              <a:solidFill>
                <a:schemeClr val="bg1"/>
              </a:solidFill>
            </a:endParaRPr>
          </a:p>
        </p:txBody>
      </p:sp>
      <p:sp>
        <p:nvSpPr>
          <p:cNvPr id="8" name="Rectangle 7"/>
          <p:cNvSpPr/>
          <p:nvPr/>
        </p:nvSpPr>
        <p:spPr>
          <a:xfrm>
            <a:off x="173710" y="3683376"/>
            <a:ext cx="2568575" cy="1565440"/>
          </a:xfrm>
          <a:prstGeom prst="rect">
            <a:avLst/>
          </a:prstGeom>
        </p:spPr>
        <p:txBody>
          <a:bodyPr lIns="87256" tIns="43630" rIns="87256" bIns="43630">
            <a:spAutoFit/>
          </a:bodyPr>
          <a:lstStyle/>
          <a:p>
            <a:pPr fontAlgn="auto">
              <a:spcBef>
                <a:spcPts val="0"/>
              </a:spcBef>
              <a:spcAft>
                <a:spcPts val="0"/>
              </a:spcAft>
              <a:defRPr/>
            </a:pPr>
            <a:r>
              <a:rPr lang="en-GB" sz="2400" b="1" dirty="0">
                <a:solidFill>
                  <a:schemeClr val="bg1"/>
                </a:solidFill>
                <a:latin typeface="+mn-lt"/>
                <a:cs typeface="+mn-cs"/>
              </a:rPr>
              <a:t>We need </a:t>
            </a:r>
            <a:r>
              <a:rPr lang="en-GB" sz="2400" b="1" dirty="0" smtClean="0">
                <a:solidFill>
                  <a:schemeClr val="bg1"/>
                </a:solidFill>
                <a:latin typeface="+mn-lt"/>
                <a:cs typeface="+mn-cs"/>
              </a:rPr>
              <a:t>to</a:t>
            </a:r>
            <a:br>
              <a:rPr lang="en-GB" sz="2400" b="1" dirty="0" smtClean="0">
                <a:solidFill>
                  <a:schemeClr val="bg1"/>
                </a:solidFill>
                <a:latin typeface="+mn-lt"/>
                <a:cs typeface="+mn-cs"/>
              </a:rPr>
            </a:br>
            <a:r>
              <a:rPr lang="en-GB" sz="2400" b="1" dirty="0" smtClean="0">
                <a:solidFill>
                  <a:schemeClr val="bg1"/>
                </a:solidFill>
                <a:latin typeface="+mn-lt"/>
                <a:cs typeface="+mn-cs"/>
              </a:rPr>
              <a:t>save </a:t>
            </a:r>
            <a:r>
              <a:rPr lang="en-GB" sz="2400" b="1" dirty="0">
                <a:solidFill>
                  <a:schemeClr val="bg1"/>
                </a:solidFill>
                <a:latin typeface="+mn-lt"/>
                <a:cs typeface="+mn-cs"/>
              </a:rPr>
              <a:t>a further c£250m</a:t>
            </a:r>
            <a:br>
              <a:rPr lang="en-GB" sz="2400" b="1" dirty="0">
                <a:solidFill>
                  <a:schemeClr val="bg1"/>
                </a:solidFill>
                <a:latin typeface="+mn-lt"/>
                <a:cs typeface="+mn-cs"/>
              </a:rPr>
            </a:br>
            <a:r>
              <a:rPr lang="en-GB" sz="2400" b="1" dirty="0">
                <a:solidFill>
                  <a:schemeClr val="bg1"/>
                </a:solidFill>
                <a:latin typeface="+mn-lt"/>
                <a:cs typeface="+mn-cs"/>
              </a:rPr>
              <a:t>by 2019/20</a:t>
            </a:r>
          </a:p>
        </p:txBody>
      </p:sp>
      <p:sp>
        <p:nvSpPr>
          <p:cNvPr id="16" name="TextBox 15"/>
          <p:cNvSpPr txBox="1"/>
          <p:nvPr/>
        </p:nvSpPr>
        <p:spPr>
          <a:xfrm>
            <a:off x="139226" y="1612587"/>
            <a:ext cx="2699749" cy="707886"/>
          </a:xfrm>
          <a:prstGeom prst="rect">
            <a:avLst/>
          </a:prstGeom>
          <a:noFill/>
        </p:spPr>
        <p:txBody>
          <a:bodyPr wrap="square" rtlCol="0">
            <a:spAutoFit/>
          </a:bodyPr>
          <a:lstStyle/>
          <a:p>
            <a:r>
              <a:rPr lang="en-GB" sz="4000" b="1" dirty="0" smtClean="0">
                <a:solidFill>
                  <a:schemeClr val="bg1"/>
                </a:solidFill>
              </a:rPr>
              <a:t>Our</a:t>
            </a:r>
            <a:endParaRPr lang="en-GB" sz="4000" b="1" dirty="0">
              <a:solidFill>
                <a:schemeClr val="bg1"/>
              </a:solidFill>
            </a:endParaRPr>
          </a:p>
        </p:txBody>
      </p:sp>
      <p:sp>
        <p:nvSpPr>
          <p:cNvPr id="17" name="TextBox 16"/>
          <p:cNvSpPr txBox="1"/>
          <p:nvPr/>
        </p:nvSpPr>
        <p:spPr>
          <a:xfrm>
            <a:off x="646628" y="2907947"/>
            <a:ext cx="2699749" cy="707886"/>
          </a:xfrm>
          <a:prstGeom prst="rect">
            <a:avLst/>
          </a:prstGeom>
          <a:noFill/>
        </p:spPr>
        <p:txBody>
          <a:bodyPr wrap="square" rtlCol="0">
            <a:spAutoFit/>
          </a:bodyPr>
          <a:lstStyle/>
          <a:p>
            <a:pPr algn="r"/>
            <a:r>
              <a:rPr lang="en-GB" sz="4000" b="1" dirty="0" smtClean="0">
                <a:solidFill>
                  <a:schemeClr val="bg1"/>
                </a:solidFill>
              </a:rPr>
              <a:t>challenge</a:t>
            </a:r>
            <a:endParaRPr lang="en-GB" sz="4000" b="1" dirty="0">
              <a:solidFill>
                <a:schemeClr val="bg1"/>
              </a:solidFill>
            </a:endParaRPr>
          </a:p>
        </p:txBody>
      </p:sp>
      <p:sp>
        <p:nvSpPr>
          <p:cNvPr id="18" name="TextBox 17"/>
          <p:cNvSpPr txBox="1"/>
          <p:nvPr/>
        </p:nvSpPr>
        <p:spPr>
          <a:xfrm>
            <a:off x="3854580" y="1065017"/>
            <a:ext cx="5364726" cy="769441"/>
          </a:xfrm>
          <a:prstGeom prst="rect">
            <a:avLst/>
          </a:prstGeom>
          <a:noFill/>
        </p:spPr>
        <p:txBody>
          <a:bodyPr wrap="square" rtlCol="0">
            <a:spAutoFit/>
          </a:bodyPr>
          <a:lstStyle/>
          <a:p>
            <a:r>
              <a:rPr lang="en-GB" sz="4400" b="1" dirty="0" smtClean="0">
                <a:solidFill>
                  <a:schemeClr val="accent6">
                    <a:lumMod val="75000"/>
                  </a:schemeClr>
                </a:solidFill>
              </a:rPr>
              <a:t>Our spending</a:t>
            </a:r>
            <a:endParaRPr lang="en-GB" sz="4400" b="1" dirty="0">
              <a:solidFill>
                <a:schemeClr val="accent6">
                  <a:lumMod val="75000"/>
                </a:schemeClr>
              </a:solidFill>
            </a:endParaRPr>
          </a:p>
        </p:txBody>
      </p:sp>
      <p:graphicFrame>
        <p:nvGraphicFramePr>
          <p:cNvPr id="19" name="Chart 18"/>
          <p:cNvGraphicFramePr/>
          <p:nvPr>
            <p:extLst>
              <p:ext uri="{D42A27DB-BD31-4B8C-83A1-F6EECF244321}">
                <p14:modId xmlns:p14="http://schemas.microsoft.com/office/powerpoint/2010/main" val="8466377"/>
              </p:ext>
            </p:extLst>
          </p:nvPr>
        </p:nvGraphicFramePr>
        <p:xfrm>
          <a:off x="3346377" y="1868425"/>
          <a:ext cx="2961306" cy="3494816"/>
        </p:xfrm>
        <a:graphic>
          <a:graphicData uri="http://schemas.openxmlformats.org/drawingml/2006/chart">
            <c:chart xmlns:c="http://schemas.openxmlformats.org/drawingml/2006/chart" xmlns:r="http://schemas.openxmlformats.org/officeDocument/2006/relationships" r:id="rId2"/>
          </a:graphicData>
        </a:graphic>
      </p:graphicFrame>
      <p:sp>
        <p:nvSpPr>
          <p:cNvPr id="2" name="Rectangle 1"/>
          <p:cNvSpPr/>
          <p:nvPr/>
        </p:nvSpPr>
        <p:spPr>
          <a:xfrm>
            <a:off x="6307683" y="2294446"/>
            <a:ext cx="2577515" cy="1477328"/>
          </a:xfrm>
          <a:prstGeom prst="rect">
            <a:avLst/>
          </a:prstGeom>
        </p:spPr>
        <p:txBody>
          <a:bodyPr wrap="square">
            <a:spAutoFit/>
          </a:bodyPr>
          <a:lstStyle/>
          <a:p>
            <a:pPr fontAlgn="auto">
              <a:spcBef>
                <a:spcPts val="0"/>
              </a:spcBef>
              <a:spcAft>
                <a:spcPts val="600"/>
              </a:spcAft>
              <a:defRPr/>
            </a:pPr>
            <a:r>
              <a:rPr lang="en-GB" sz="1600" dirty="0">
                <a:solidFill>
                  <a:schemeClr val="accent6">
                    <a:lumMod val="75000"/>
                  </a:schemeClr>
                </a:solidFill>
                <a:latin typeface="Arial Black" panose="020B0A04020102020204" pitchFamily="34" charset="0"/>
              </a:rPr>
              <a:t>Uncontrollable budget</a:t>
            </a:r>
          </a:p>
          <a:p>
            <a:pPr>
              <a:spcAft>
                <a:spcPts val="600"/>
              </a:spcAft>
              <a:defRPr/>
            </a:pPr>
            <a:r>
              <a:rPr lang="en-GB" sz="1200" dirty="0">
                <a:solidFill>
                  <a:schemeClr val="accent6">
                    <a:lumMod val="50000"/>
                  </a:schemeClr>
                </a:solidFill>
              </a:rPr>
              <a:t>Some funds can only be spent on certain things – e.g. housing, schools, benefits</a:t>
            </a:r>
          </a:p>
          <a:p>
            <a:pPr>
              <a:spcAft>
                <a:spcPts val="600"/>
              </a:spcAft>
              <a:defRPr/>
            </a:pPr>
            <a:r>
              <a:rPr lang="en-GB" sz="1200" dirty="0">
                <a:solidFill>
                  <a:schemeClr val="accent6">
                    <a:lumMod val="50000"/>
                  </a:schemeClr>
                </a:solidFill>
              </a:rPr>
              <a:t>Debt charges must be paid</a:t>
            </a:r>
          </a:p>
        </p:txBody>
      </p:sp>
      <p:cxnSp>
        <p:nvCxnSpPr>
          <p:cNvPr id="5" name="Elbow Connector 4"/>
          <p:cNvCxnSpPr>
            <a:endCxn id="2" idx="0"/>
          </p:cNvCxnSpPr>
          <p:nvPr/>
        </p:nvCxnSpPr>
        <p:spPr>
          <a:xfrm flipV="1">
            <a:off x="4163209" y="2294446"/>
            <a:ext cx="3433232" cy="322174"/>
          </a:xfrm>
          <a:prstGeom prst="bentConnector4">
            <a:avLst>
              <a:gd name="adj1" fmla="val 210"/>
              <a:gd name="adj2" fmla="val 170955"/>
            </a:avLst>
          </a:prstGeom>
          <a:ln w="38100">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6307683" y="5421852"/>
            <a:ext cx="2707225" cy="1015663"/>
          </a:xfrm>
          <a:prstGeom prst="rect">
            <a:avLst/>
          </a:prstGeom>
          <a:noFill/>
        </p:spPr>
        <p:txBody>
          <a:bodyPr wrap="square" rtlCol="0">
            <a:spAutoFit/>
          </a:bodyPr>
          <a:lstStyle/>
          <a:p>
            <a:r>
              <a:rPr lang="en-GB" sz="6000" b="1" dirty="0" smtClean="0">
                <a:solidFill>
                  <a:schemeClr val="accent6">
                    <a:lumMod val="75000"/>
                  </a:schemeClr>
                </a:solidFill>
              </a:rPr>
              <a:t>£2.2bn</a:t>
            </a:r>
            <a:endParaRPr lang="en-GB" sz="6000" b="1" dirty="0">
              <a:solidFill>
                <a:schemeClr val="accent6">
                  <a:lumMod val="75000"/>
                </a:schemeClr>
              </a:solidFill>
            </a:endParaRPr>
          </a:p>
        </p:txBody>
      </p:sp>
      <p:cxnSp>
        <p:nvCxnSpPr>
          <p:cNvPr id="15" name="Straight Connector 14"/>
          <p:cNvCxnSpPr/>
          <p:nvPr/>
        </p:nvCxnSpPr>
        <p:spPr>
          <a:xfrm>
            <a:off x="6411557" y="5406273"/>
            <a:ext cx="2710927" cy="0"/>
          </a:xfrm>
          <a:prstGeom prst="line">
            <a:avLst/>
          </a:prstGeom>
          <a:ln w="12700">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70102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8"/>
          <p:cNvSpPr>
            <a:spLocks noGrp="1"/>
          </p:cNvSpPr>
          <p:nvPr>
            <p:ph type="title"/>
          </p:nvPr>
        </p:nvSpPr>
        <p:spPr>
          <a:xfrm>
            <a:off x="457200" y="689128"/>
            <a:ext cx="8435975" cy="711200"/>
          </a:xfrm>
        </p:spPr>
        <p:txBody>
          <a:bodyPr/>
          <a:lstStyle/>
          <a:p>
            <a:pPr eaLnBrk="1" hangingPunct="1"/>
            <a:r>
              <a:rPr lang="en-GB" altLang="en-US" dirty="0" smtClean="0">
                <a:solidFill>
                  <a:schemeClr val="accent6">
                    <a:lumMod val="50000"/>
                  </a:schemeClr>
                </a:solidFill>
                <a:latin typeface="Arial" charset="0"/>
                <a:cs typeface="Arial" charset="0"/>
              </a:rPr>
              <a:t>Our consultation</a:t>
            </a:r>
          </a:p>
        </p:txBody>
      </p:sp>
      <p:sp>
        <p:nvSpPr>
          <p:cNvPr id="67587" name="Content Placeholder 2"/>
          <p:cNvSpPr>
            <a:spLocks noGrp="1"/>
          </p:cNvSpPr>
          <p:nvPr>
            <p:ph idx="1"/>
          </p:nvPr>
        </p:nvSpPr>
        <p:spPr>
          <a:xfrm>
            <a:off x="588578" y="3888763"/>
            <a:ext cx="8304597" cy="2176462"/>
          </a:xfrm>
        </p:spPr>
        <p:txBody>
          <a:bodyPr>
            <a:normAutofit/>
          </a:bodyPr>
          <a:lstStyle/>
          <a:p>
            <a:pPr marL="0" indent="0" eaLnBrk="1" hangingPunct="1">
              <a:spcBef>
                <a:spcPct val="0"/>
              </a:spcBef>
              <a:spcAft>
                <a:spcPts val="1200"/>
              </a:spcAft>
              <a:buFont typeface="Wingdings" pitchFamily="2" charset="2"/>
              <a:buNone/>
            </a:pPr>
            <a:r>
              <a:rPr lang="en-GB" altLang="en-US" sz="1600" dirty="0" smtClean="0">
                <a:solidFill>
                  <a:srgbClr val="273B45"/>
                </a:solidFill>
                <a:latin typeface="Arial" charset="0"/>
                <a:cs typeface="Arial" charset="0"/>
              </a:rPr>
              <a:t>On top of the annual savings of over £560m that the Council has already made from 2010/11 up to 2015/16</a:t>
            </a:r>
          </a:p>
          <a:p>
            <a:pPr marL="0" indent="0" eaLnBrk="1" hangingPunct="1">
              <a:spcBef>
                <a:spcPct val="0"/>
              </a:spcBef>
              <a:spcAft>
                <a:spcPts val="1200"/>
              </a:spcAft>
              <a:buFont typeface="Wingdings" pitchFamily="2" charset="2"/>
              <a:buNone/>
            </a:pPr>
            <a:r>
              <a:rPr lang="en-GB" altLang="en-US" sz="1600" dirty="0" smtClean="0">
                <a:solidFill>
                  <a:srgbClr val="273B45"/>
                </a:solidFill>
                <a:latin typeface="Arial" charset="0"/>
                <a:cs typeface="Arial" charset="0"/>
              </a:rPr>
              <a:t>A major part of the savings is crucially</a:t>
            </a:r>
            <a:r>
              <a:rPr lang="en-GB" altLang="en-US" sz="1600" b="1" dirty="0" smtClean="0">
                <a:solidFill>
                  <a:srgbClr val="273B45"/>
                </a:solidFill>
                <a:latin typeface="Arial" charset="0"/>
                <a:cs typeface="Arial" charset="0"/>
              </a:rPr>
              <a:t> dependent on making rapid joint progress with Birmingham NHS leaders </a:t>
            </a:r>
            <a:r>
              <a:rPr lang="en-GB" altLang="en-US" sz="1600" dirty="0" smtClean="0">
                <a:solidFill>
                  <a:srgbClr val="273B45"/>
                </a:solidFill>
                <a:latin typeface="Arial" charset="0"/>
                <a:cs typeface="Arial" charset="0"/>
              </a:rPr>
              <a:t>towards a much larger, more extensive integration and transformation of the City's health and social care system.</a:t>
            </a:r>
          </a:p>
        </p:txBody>
      </p:sp>
      <p:graphicFrame>
        <p:nvGraphicFramePr>
          <p:cNvPr id="7" name="Table 6"/>
          <p:cNvGraphicFramePr>
            <a:graphicFrameLocks noGrp="1"/>
          </p:cNvGraphicFramePr>
          <p:nvPr>
            <p:extLst>
              <p:ext uri="{D42A27DB-BD31-4B8C-83A1-F6EECF244321}">
                <p14:modId xmlns:p14="http://schemas.microsoft.com/office/powerpoint/2010/main" val="4293534189"/>
              </p:ext>
            </p:extLst>
          </p:nvPr>
        </p:nvGraphicFramePr>
        <p:xfrm>
          <a:off x="588578" y="1412875"/>
          <a:ext cx="8304596" cy="2255089"/>
        </p:xfrm>
        <a:graphic>
          <a:graphicData uri="http://schemas.openxmlformats.org/drawingml/2006/table">
            <a:tbl>
              <a:tblPr firstRow="1" bandRow="1">
                <a:tableStyleId>{2D5ABB26-0587-4C30-8999-92F81FD0307C}</a:tableStyleId>
              </a:tblPr>
              <a:tblGrid>
                <a:gridCol w="3737068"/>
                <a:gridCol w="1141882"/>
                <a:gridCol w="1141882"/>
                <a:gridCol w="1141882"/>
                <a:gridCol w="1141882"/>
              </a:tblGrid>
              <a:tr h="700831">
                <a:tc>
                  <a:txBody>
                    <a:bodyPr/>
                    <a:lstStyle/>
                    <a:p>
                      <a:pPr algn="l"/>
                      <a:endParaRPr lang="en-GB" sz="2000" dirty="0"/>
                    </a:p>
                  </a:txBody>
                  <a:tcPr marL="91455" marR="91455" marT="45683" marB="45683">
                    <a:noFill/>
                  </a:tcPr>
                </a:tc>
                <a:tc>
                  <a:txBody>
                    <a:bodyPr/>
                    <a:lstStyle/>
                    <a:p>
                      <a:pPr algn="r"/>
                      <a:r>
                        <a:rPr lang="en-GB" sz="1800" b="1" dirty="0" smtClean="0">
                          <a:solidFill>
                            <a:schemeClr val="accent6">
                              <a:lumMod val="50000"/>
                            </a:schemeClr>
                          </a:solidFill>
                        </a:rPr>
                        <a:t>2016/17</a:t>
                      </a:r>
                    </a:p>
                    <a:p>
                      <a:pPr algn="r"/>
                      <a:r>
                        <a:rPr lang="en-GB" sz="1800" b="1" dirty="0" smtClean="0">
                          <a:solidFill>
                            <a:schemeClr val="accent6">
                              <a:lumMod val="50000"/>
                            </a:schemeClr>
                          </a:solidFill>
                        </a:rPr>
                        <a:t>£m</a:t>
                      </a:r>
                      <a:endParaRPr lang="en-GB" sz="1800" b="1" dirty="0">
                        <a:solidFill>
                          <a:schemeClr val="accent6">
                            <a:lumMod val="50000"/>
                          </a:schemeClr>
                        </a:solidFill>
                      </a:endParaRPr>
                    </a:p>
                  </a:txBody>
                  <a:tcPr marL="91455" marR="91455" marT="45683" marB="45683">
                    <a:noFill/>
                  </a:tcPr>
                </a:tc>
                <a:tc>
                  <a:txBody>
                    <a:bodyPr/>
                    <a:lstStyle/>
                    <a:p>
                      <a:pPr algn="r"/>
                      <a:r>
                        <a:rPr lang="en-GB" sz="1800" b="1" dirty="0" smtClean="0">
                          <a:solidFill>
                            <a:schemeClr val="accent6">
                              <a:lumMod val="50000"/>
                            </a:schemeClr>
                          </a:solidFill>
                        </a:rPr>
                        <a:t>2017/18</a:t>
                      </a:r>
                    </a:p>
                    <a:p>
                      <a:pPr algn="r"/>
                      <a:r>
                        <a:rPr lang="en-GB" sz="1800" b="1" dirty="0" smtClean="0">
                          <a:solidFill>
                            <a:schemeClr val="accent6">
                              <a:lumMod val="50000"/>
                            </a:schemeClr>
                          </a:solidFill>
                        </a:rPr>
                        <a:t>£m</a:t>
                      </a:r>
                      <a:endParaRPr lang="en-GB" sz="1800" b="1" dirty="0">
                        <a:solidFill>
                          <a:schemeClr val="accent6">
                            <a:lumMod val="50000"/>
                          </a:schemeClr>
                        </a:solidFill>
                      </a:endParaRPr>
                    </a:p>
                  </a:txBody>
                  <a:tcPr marL="91455" marR="91455" marT="45683" marB="45683">
                    <a:noFill/>
                  </a:tcPr>
                </a:tc>
                <a:tc>
                  <a:txBody>
                    <a:bodyPr/>
                    <a:lstStyle/>
                    <a:p>
                      <a:pPr algn="r"/>
                      <a:r>
                        <a:rPr lang="en-GB" sz="1800" b="1" dirty="0" smtClean="0">
                          <a:solidFill>
                            <a:schemeClr val="accent6">
                              <a:lumMod val="50000"/>
                            </a:schemeClr>
                          </a:solidFill>
                        </a:rPr>
                        <a:t>2018/19</a:t>
                      </a:r>
                    </a:p>
                    <a:p>
                      <a:pPr algn="r"/>
                      <a:r>
                        <a:rPr lang="en-GB" sz="1800" b="1" dirty="0" smtClean="0">
                          <a:solidFill>
                            <a:schemeClr val="accent6">
                              <a:lumMod val="50000"/>
                            </a:schemeClr>
                          </a:solidFill>
                        </a:rPr>
                        <a:t>£m</a:t>
                      </a:r>
                      <a:endParaRPr lang="en-GB" sz="1800" b="1" dirty="0">
                        <a:solidFill>
                          <a:schemeClr val="accent6">
                            <a:lumMod val="50000"/>
                          </a:schemeClr>
                        </a:solidFill>
                      </a:endParaRPr>
                    </a:p>
                  </a:txBody>
                  <a:tcPr marL="91455" marR="91455" marT="45683" marB="45683">
                    <a:noFill/>
                  </a:tcPr>
                </a:tc>
                <a:tc>
                  <a:txBody>
                    <a:bodyPr/>
                    <a:lstStyle/>
                    <a:p>
                      <a:pPr algn="r"/>
                      <a:r>
                        <a:rPr lang="en-GB" sz="1800" b="1" dirty="0" smtClean="0">
                          <a:solidFill>
                            <a:schemeClr val="accent6">
                              <a:lumMod val="50000"/>
                            </a:schemeClr>
                          </a:solidFill>
                        </a:rPr>
                        <a:t>2019/20</a:t>
                      </a:r>
                    </a:p>
                    <a:p>
                      <a:pPr algn="r"/>
                      <a:r>
                        <a:rPr lang="en-GB" sz="1800" b="1" dirty="0" smtClean="0">
                          <a:solidFill>
                            <a:schemeClr val="accent6">
                              <a:lumMod val="50000"/>
                            </a:schemeClr>
                          </a:solidFill>
                        </a:rPr>
                        <a:t>£m</a:t>
                      </a:r>
                      <a:endParaRPr lang="en-GB" sz="1800" b="1" dirty="0">
                        <a:solidFill>
                          <a:schemeClr val="accent6">
                            <a:lumMod val="50000"/>
                          </a:schemeClr>
                        </a:solidFill>
                      </a:endParaRPr>
                    </a:p>
                  </a:txBody>
                  <a:tcPr marL="91455" marR="91455" marT="45683" marB="45683">
                    <a:noFill/>
                  </a:tcPr>
                </a:tc>
              </a:tr>
              <a:tr h="396098">
                <a:tc>
                  <a:txBody>
                    <a:bodyPr/>
                    <a:lstStyle/>
                    <a:p>
                      <a:pPr algn="l"/>
                      <a:r>
                        <a:rPr lang="en-GB" sz="1600" b="1" dirty="0" smtClean="0">
                          <a:solidFill>
                            <a:schemeClr val="bg1"/>
                          </a:solidFill>
                        </a:rPr>
                        <a:t>Savings requirement</a:t>
                      </a:r>
                      <a:endParaRPr lang="en-GB" sz="1600" b="1" dirty="0">
                        <a:solidFill>
                          <a:schemeClr val="bg1"/>
                        </a:solidFill>
                      </a:endParaRPr>
                    </a:p>
                  </a:txBody>
                  <a:tcPr marL="91455" marR="91455" marT="45683" marB="45683">
                    <a:solidFill>
                      <a:schemeClr val="accent6">
                        <a:lumMod val="75000"/>
                      </a:schemeClr>
                    </a:solidFill>
                  </a:tcPr>
                </a:tc>
                <a:tc>
                  <a:txBody>
                    <a:bodyPr/>
                    <a:lstStyle/>
                    <a:p>
                      <a:pPr algn="r"/>
                      <a:r>
                        <a:rPr lang="en-GB" sz="2800" b="1" dirty="0" smtClean="0">
                          <a:solidFill>
                            <a:schemeClr val="bg1"/>
                          </a:solidFill>
                        </a:rPr>
                        <a:t>90</a:t>
                      </a:r>
                      <a:endParaRPr lang="en-GB" sz="2800" b="1" dirty="0">
                        <a:solidFill>
                          <a:schemeClr val="bg1"/>
                        </a:solidFill>
                      </a:endParaRPr>
                    </a:p>
                  </a:txBody>
                  <a:tcPr marL="91455" marR="91455" marT="45683" marB="45683">
                    <a:solidFill>
                      <a:schemeClr val="accent6">
                        <a:lumMod val="75000"/>
                      </a:schemeClr>
                    </a:solidFill>
                  </a:tcPr>
                </a:tc>
                <a:tc>
                  <a:txBody>
                    <a:bodyPr/>
                    <a:lstStyle/>
                    <a:p>
                      <a:pPr algn="r"/>
                      <a:r>
                        <a:rPr lang="en-GB" sz="2800" b="1" dirty="0" smtClean="0">
                          <a:solidFill>
                            <a:schemeClr val="bg1"/>
                          </a:solidFill>
                        </a:rPr>
                        <a:t>165</a:t>
                      </a:r>
                      <a:endParaRPr lang="en-GB" sz="2800" b="1" dirty="0">
                        <a:solidFill>
                          <a:schemeClr val="bg1"/>
                        </a:solidFill>
                      </a:endParaRPr>
                    </a:p>
                  </a:txBody>
                  <a:tcPr marL="91455" marR="91455" marT="45683" marB="45683">
                    <a:solidFill>
                      <a:schemeClr val="accent6">
                        <a:lumMod val="75000"/>
                      </a:schemeClr>
                    </a:solidFill>
                  </a:tcPr>
                </a:tc>
                <a:tc>
                  <a:txBody>
                    <a:bodyPr/>
                    <a:lstStyle/>
                    <a:p>
                      <a:pPr algn="r"/>
                      <a:r>
                        <a:rPr lang="en-GB" sz="2800" b="1" dirty="0" smtClean="0">
                          <a:solidFill>
                            <a:schemeClr val="bg1"/>
                          </a:solidFill>
                        </a:rPr>
                        <a:t>231</a:t>
                      </a:r>
                      <a:endParaRPr lang="en-GB" sz="2800" b="1" dirty="0">
                        <a:solidFill>
                          <a:schemeClr val="bg1"/>
                        </a:solidFill>
                      </a:endParaRPr>
                    </a:p>
                  </a:txBody>
                  <a:tcPr marL="91455" marR="91455" marT="45683" marB="45683">
                    <a:solidFill>
                      <a:schemeClr val="accent6">
                        <a:lumMod val="75000"/>
                      </a:schemeClr>
                    </a:solidFill>
                  </a:tcPr>
                </a:tc>
                <a:tc>
                  <a:txBody>
                    <a:bodyPr/>
                    <a:lstStyle/>
                    <a:p>
                      <a:pPr algn="r"/>
                      <a:r>
                        <a:rPr lang="en-GB" sz="2800" b="1" dirty="0" smtClean="0">
                          <a:solidFill>
                            <a:schemeClr val="bg1"/>
                          </a:solidFill>
                        </a:rPr>
                        <a:t>258</a:t>
                      </a:r>
                      <a:endParaRPr lang="en-GB" sz="2800" b="1" dirty="0">
                        <a:solidFill>
                          <a:schemeClr val="bg1"/>
                        </a:solidFill>
                      </a:endParaRPr>
                    </a:p>
                  </a:txBody>
                  <a:tcPr marL="91455" marR="91455" marT="45683" marB="45683">
                    <a:solidFill>
                      <a:schemeClr val="accent6">
                        <a:lumMod val="75000"/>
                      </a:schemeClr>
                    </a:solidFill>
                  </a:tcPr>
                </a:tc>
              </a:tr>
              <a:tr h="396098">
                <a:tc>
                  <a:txBody>
                    <a:bodyPr/>
                    <a:lstStyle/>
                    <a:p>
                      <a:pPr algn="l"/>
                      <a:r>
                        <a:rPr lang="en-GB" sz="1600" dirty="0" smtClean="0">
                          <a:solidFill>
                            <a:schemeClr val="accent6">
                              <a:lumMod val="75000"/>
                            </a:schemeClr>
                          </a:solidFill>
                        </a:rPr>
                        <a:t>Savings previously consulted on</a:t>
                      </a:r>
                      <a:endParaRPr lang="en-GB" sz="1600" dirty="0">
                        <a:solidFill>
                          <a:schemeClr val="accent6">
                            <a:lumMod val="75000"/>
                          </a:schemeClr>
                        </a:solidFill>
                      </a:endParaRPr>
                    </a:p>
                  </a:txBody>
                  <a:tcPr marL="91455" marR="91455" marT="45683" marB="45683"/>
                </a:tc>
                <a:tc>
                  <a:txBody>
                    <a:bodyPr/>
                    <a:lstStyle/>
                    <a:p>
                      <a:pPr algn="r"/>
                      <a:r>
                        <a:rPr lang="en-GB" sz="2800" dirty="0" smtClean="0">
                          <a:solidFill>
                            <a:schemeClr val="accent6">
                              <a:lumMod val="75000"/>
                            </a:schemeClr>
                          </a:solidFill>
                        </a:rPr>
                        <a:t>16</a:t>
                      </a:r>
                      <a:endParaRPr lang="en-GB" sz="2800" dirty="0">
                        <a:solidFill>
                          <a:schemeClr val="accent6">
                            <a:lumMod val="75000"/>
                          </a:schemeClr>
                        </a:solidFill>
                      </a:endParaRPr>
                    </a:p>
                  </a:txBody>
                  <a:tcPr marL="91455" marR="91455" marT="45683" marB="45683"/>
                </a:tc>
                <a:tc>
                  <a:txBody>
                    <a:bodyPr/>
                    <a:lstStyle/>
                    <a:p>
                      <a:pPr algn="r"/>
                      <a:r>
                        <a:rPr lang="en-GB" sz="2800" dirty="0" smtClean="0">
                          <a:solidFill>
                            <a:schemeClr val="accent6">
                              <a:lumMod val="75000"/>
                            </a:schemeClr>
                          </a:solidFill>
                        </a:rPr>
                        <a:t>24</a:t>
                      </a:r>
                      <a:endParaRPr lang="en-GB" sz="2800" dirty="0">
                        <a:solidFill>
                          <a:schemeClr val="accent6">
                            <a:lumMod val="75000"/>
                          </a:schemeClr>
                        </a:solidFill>
                      </a:endParaRPr>
                    </a:p>
                  </a:txBody>
                  <a:tcPr marL="91455" marR="91455" marT="45683" marB="45683"/>
                </a:tc>
                <a:tc>
                  <a:txBody>
                    <a:bodyPr/>
                    <a:lstStyle/>
                    <a:p>
                      <a:pPr algn="r"/>
                      <a:r>
                        <a:rPr lang="en-GB" sz="2800" dirty="0" smtClean="0">
                          <a:solidFill>
                            <a:schemeClr val="accent6">
                              <a:lumMod val="75000"/>
                            </a:schemeClr>
                          </a:solidFill>
                        </a:rPr>
                        <a:t>31</a:t>
                      </a:r>
                      <a:endParaRPr lang="en-GB" sz="2800" dirty="0">
                        <a:solidFill>
                          <a:schemeClr val="accent6">
                            <a:lumMod val="75000"/>
                          </a:schemeClr>
                        </a:solidFill>
                      </a:endParaRPr>
                    </a:p>
                  </a:txBody>
                  <a:tcPr marL="91455" marR="91455" marT="45683" marB="45683"/>
                </a:tc>
                <a:tc>
                  <a:txBody>
                    <a:bodyPr/>
                    <a:lstStyle/>
                    <a:p>
                      <a:pPr algn="r"/>
                      <a:r>
                        <a:rPr lang="en-GB" sz="2800" dirty="0" smtClean="0">
                          <a:solidFill>
                            <a:schemeClr val="accent6">
                              <a:lumMod val="75000"/>
                            </a:schemeClr>
                          </a:solidFill>
                        </a:rPr>
                        <a:t>37</a:t>
                      </a:r>
                      <a:endParaRPr lang="en-GB" sz="2800" dirty="0">
                        <a:solidFill>
                          <a:schemeClr val="accent6">
                            <a:lumMod val="75000"/>
                          </a:schemeClr>
                        </a:solidFill>
                      </a:endParaRPr>
                    </a:p>
                  </a:txBody>
                  <a:tcPr marL="91455" marR="91455" marT="45683" marB="45683"/>
                </a:tc>
              </a:tr>
              <a:tr h="396098">
                <a:tc>
                  <a:txBody>
                    <a:bodyPr/>
                    <a:lstStyle/>
                    <a:p>
                      <a:pPr algn="l"/>
                      <a:r>
                        <a:rPr lang="en-GB" sz="1600" b="1" dirty="0" smtClean="0">
                          <a:solidFill>
                            <a:schemeClr val="bg1"/>
                          </a:solidFill>
                        </a:rPr>
                        <a:t>Savings now being consulted on</a:t>
                      </a:r>
                      <a:endParaRPr lang="en-GB" sz="1600" b="1" dirty="0">
                        <a:solidFill>
                          <a:schemeClr val="bg1"/>
                        </a:solidFill>
                      </a:endParaRPr>
                    </a:p>
                  </a:txBody>
                  <a:tcPr marL="91455" marR="91455" marT="45683" marB="45683">
                    <a:solidFill>
                      <a:srgbClr val="C00000"/>
                    </a:solidFill>
                  </a:tcPr>
                </a:tc>
                <a:tc>
                  <a:txBody>
                    <a:bodyPr/>
                    <a:lstStyle/>
                    <a:p>
                      <a:pPr algn="r"/>
                      <a:r>
                        <a:rPr lang="en-GB" sz="2800" b="1" dirty="0" smtClean="0">
                          <a:solidFill>
                            <a:schemeClr val="bg1"/>
                          </a:solidFill>
                        </a:rPr>
                        <a:t>74</a:t>
                      </a:r>
                      <a:endParaRPr lang="en-GB" sz="2800" b="1" dirty="0">
                        <a:solidFill>
                          <a:schemeClr val="bg1"/>
                        </a:solidFill>
                      </a:endParaRPr>
                    </a:p>
                  </a:txBody>
                  <a:tcPr marL="91455" marR="91455" marT="45683" marB="45683">
                    <a:solidFill>
                      <a:srgbClr val="C00000"/>
                    </a:solidFill>
                  </a:tcPr>
                </a:tc>
                <a:tc>
                  <a:txBody>
                    <a:bodyPr/>
                    <a:lstStyle/>
                    <a:p>
                      <a:pPr algn="r"/>
                      <a:r>
                        <a:rPr lang="en-GB" sz="2800" b="1" dirty="0" smtClean="0">
                          <a:solidFill>
                            <a:schemeClr val="bg1"/>
                          </a:solidFill>
                        </a:rPr>
                        <a:t>141</a:t>
                      </a:r>
                      <a:endParaRPr lang="en-GB" sz="2800" b="1" dirty="0">
                        <a:solidFill>
                          <a:schemeClr val="bg1"/>
                        </a:solidFill>
                      </a:endParaRPr>
                    </a:p>
                  </a:txBody>
                  <a:tcPr marL="91455" marR="91455" marT="45683" marB="45683">
                    <a:solidFill>
                      <a:srgbClr val="C00000"/>
                    </a:solidFill>
                  </a:tcPr>
                </a:tc>
                <a:tc>
                  <a:txBody>
                    <a:bodyPr/>
                    <a:lstStyle/>
                    <a:p>
                      <a:pPr algn="r"/>
                      <a:r>
                        <a:rPr lang="en-GB" sz="2800" b="1" dirty="0" smtClean="0">
                          <a:solidFill>
                            <a:schemeClr val="bg1"/>
                          </a:solidFill>
                        </a:rPr>
                        <a:t>181</a:t>
                      </a:r>
                      <a:endParaRPr lang="en-GB" sz="2800" b="1" dirty="0">
                        <a:solidFill>
                          <a:schemeClr val="bg1"/>
                        </a:solidFill>
                      </a:endParaRPr>
                    </a:p>
                  </a:txBody>
                  <a:tcPr marL="91455" marR="91455" marT="45683" marB="45683">
                    <a:solidFill>
                      <a:srgbClr val="C00000"/>
                    </a:solidFill>
                  </a:tcPr>
                </a:tc>
                <a:tc>
                  <a:txBody>
                    <a:bodyPr/>
                    <a:lstStyle/>
                    <a:p>
                      <a:pPr algn="r"/>
                      <a:r>
                        <a:rPr lang="en-GB" sz="2800" b="1" dirty="0" smtClean="0">
                          <a:solidFill>
                            <a:schemeClr val="bg1"/>
                          </a:solidFill>
                        </a:rPr>
                        <a:t>216</a:t>
                      </a:r>
                      <a:endParaRPr lang="en-GB" sz="2800" b="1" dirty="0">
                        <a:solidFill>
                          <a:schemeClr val="bg1"/>
                        </a:solidFill>
                      </a:endParaRPr>
                    </a:p>
                  </a:txBody>
                  <a:tcPr marL="91455" marR="91455" marT="45683" marB="45683">
                    <a:solidFill>
                      <a:srgbClr val="C00000"/>
                    </a:solidFill>
                  </a:tcPr>
                </a:tc>
              </a:tr>
            </a:tbl>
          </a:graphicData>
        </a:graphic>
      </p:graphicFrame>
    </p:spTree>
    <p:extLst>
      <p:ext uri="{BB962C8B-B14F-4D97-AF65-F5344CB8AC3E}">
        <p14:creationId xmlns:p14="http://schemas.microsoft.com/office/powerpoint/2010/main" val="539547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Corporate template - standard screen format">
  <a:themeElements>
    <a:clrScheme name="BCC">
      <a:dk1>
        <a:srgbClr val="00529C"/>
      </a:dk1>
      <a:lt1>
        <a:sysClr val="window" lastClr="FFFFFF"/>
      </a:lt1>
      <a:dk2>
        <a:srgbClr val="00529C"/>
      </a:dk2>
      <a:lt2>
        <a:srgbClr val="FFFFFF"/>
      </a:lt2>
      <a:accent1>
        <a:srgbClr val="00529C"/>
      </a:accent1>
      <a:accent2>
        <a:srgbClr val="EF4044"/>
      </a:accent2>
      <a:accent3>
        <a:srgbClr val="9BBB59"/>
      </a:accent3>
      <a:accent4>
        <a:srgbClr val="F79646"/>
      </a:accent4>
      <a:accent5>
        <a:srgbClr val="92CDDC"/>
      </a:accent5>
      <a:accent6>
        <a:srgbClr val="7F7F7F"/>
      </a:accent6>
      <a:hlink>
        <a:srgbClr val="00529C"/>
      </a:hlink>
      <a:folHlink>
        <a:srgbClr val="EF4044"/>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_dlc_DocId xmlns="0b053f34-6323-4497-ae38-cdbae6c3af24">P4D26Z5KZ3FD-7-5428</_dlc_DocId>
    <_dlc_DocIdUrl xmlns="0b053f34-6323-4497-ae38-cdbae6c3af24">
      <Url>http://sps.brm.pri/sites/FutureCouncil/_layouts/DocIdRedir.aspx?ID=P4D26Z5KZ3FD-7-5428</Url>
      <Description>P4D26Z5KZ3FD-7-5428</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0811A37A2D0C445A44DC6FA8378E55C" ma:contentTypeVersion="2" ma:contentTypeDescription="Create a new document." ma:contentTypeScope="" ma:versionID="df7ab2c120add62495d9262be0a4c372">
  <xsd:schema xmlns:xsd="http://www.w3.org/2001/XMLSchema" xmlns:xs="http://www.w3.org/2001/XMLSchema" xmlns:p="http://schemas.microsoft.com/office/2006/metadata/properties" xmlns:ns2="0b053f34-6323-4497-ae38-cdbae6c3af24" xmlns:ns3="http://schemas.microsoft.com/sharepoint/v4" targetNamespace="http://schemas.microsoft.com/office/2006/metadata/properties" ma:root="true" ma:fieldsID="72b337273f2bea85041f42cab335a418" ns2:_="" ns3:_="">
    <xsd:import namespace="0b053f34-6323-4497-ae38-cdbae6c3af24"/>
    <xsd:import namespace="http://schemas.microsoft.com/sharepoint/v4"/>
    <xsd:element name="properties">
      <xsd:complexType>
        <xsd:sequence>
          <xsd:element name="documentManagement">
            <xsd:complexType>
              <xsd:all>
                <xsd:element ref="ns2:_dlc_DocId" minOccurs="0"/>
                <xsd:element ref="ns2:_dlc_DocIdUrl" minOccurs="0"/>
                <xsd:element ref="ns2:_dlc_DocIdPersistId" minOccurs="0"/>
                <xsd:element ref="ns3: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053f34-6323-4497-ae38-cdbae6c3af2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1"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DB044F8-CC9A-4A90-8DCD-C56A713FE9D5}">
  <ds:schemaRefs>
    <ds:schemaRef ds:uri="http://purl.org/dc/terms/"/>
    <ds:schemaRef ds:uri="http://schemas.microsoft.com/office/2006/documentManagement/types"/>
    <ds:schemaRef ds:uri="http://schemas.microsoft.com/office/2006/metadata/properties"/>
    <ds:schemaRef ds:uri="http://purl.org/dc/elements/1.1/"/>
    <ds:schemaRef ds:uri="http://schemas.microsoft.com/sharepoint/v4"/>
    <ds:schemaRef ds:uri="http://schemas.openxmlformats.org/package/2006/metadata/core-properties"/>
    <ds:schemaRef ds:uri="http://schemas.microsoft.com/office/infopath/2007/PartnerControls"/>
    <ds:schemaRef ds:uri="0b053f34-6323-4497-ae38-cdbae6c3af24"/>
    <ds:schemaRef ds:uri="http://www.w3.org/XML/1998/namespace"/>
    <ds:schemaRef ds:uri="http://purl.org/dc/dcmitype/"/>
  </ds:schemaRefs>
</ds:datastoreItem>
</file>

<file path=customXml/itemProps2.xml><?xml version="1.0" encoding="utf-8"?>
<ds:datastoreItem xmlns:ds="http://schemas.openxmlformats.org/officeDocument/2006/customXml" ds:itemID="{9C470EA4-9588-4F75-A9F1-09EBDB745D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053f34-6323-4497-ae38-cdbae6c3af2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3095</TotalTime>
  <Words>1491</Words>
  <Application>Microsoft Office PowerPoint</Application>
  <PresentationFormat>On-screen Show (4:3)</PresentationFormat>
  <Paragraphs>266</Paragraphs>
  <Slides>22</Slides>
  <Notes>4</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22</vt:i4>
      </vt:variant>
    </vt:vector>
  </HeadingPairs>
  <TitlesOfParts>
    <vt:vector size="31" baseType="lpstr">
      <vt:lpstr>Arial</vt:lpstr>
      <vt:lpstr>Arial Black</vt:lpstr>
      <vt:lpstr>BlISS</vt:lpstr>
      <vt:lpstr>Calibri</vt:lpstr>
      <vt:lpstr>Wingdings</vt:lpstr>
      <vt:lpstr>Corporate template - standard screen format</vt:lpstr>
      <vt:lpstr>Office Theme</vt:lpstr>
      <vt:lpstr>1_Office Theme</vt:lpstr>
      <vt:lpstr>2_Office Theme</vt:lpstr>
      <vt:lpstr>PowerPoint Presentation</vt:lpstr>
      <vt:lpstr>Welcome to FinditinBirmingham’s breakfast meeting:  Budget Consultation 2016+ with  Birmingham City Council </vt:lpstr>
      <vt:lpstr>Public consultation</vt:lpstr>
      <vt:lpstr>PowerPoint Presentation</vt:lpstr>
      <vt:lpstr>Why we need to change</vt:lpstr>
      <vt:lpstr>PowerPoint Presentation</vt:lpstr>
      <vt:lpstr>PowerPoint Presentation</vt:lpstr>
      <vt:lpstr>PowerPoint Presentation</vt:lpstr>
      <vt:lpstr>Our consultation</vt:lpstr>
      <vt:lpstr>Why we need to change</vt:lpstr>
      <vt:lpstr>PowerPoint Presentation</vt:lpstr>
      <vt:lpstr>PowerPoint Presentation</vt:lpstr>
      <vt:lpstr>PowerPoint Presentation</vt:lpstr>
      <vt:lpstr>Our themes</vt:lpstr>
      <vt:lpstr>PowerPoint Presentation</vt:lpstr>
      <vt:lpstr>PowerPoint Presentation</vt:lpstr>
      <vt:lpstr>PowerPoint Presentation</vt:lpstr>
      <vt:lpstr>PowerPoint Presentation</vt:lpstr>
      <vt:lpstr>What happens next?</vt:lpstr>
      <vt:lpstr>Have your say</vt:lpstr>
      <vt:lpstr>Q &amp; A</vt:lpstr>
      <vt:lpstr>   Thank you for attending today  Please stay for networking, refreshments &amp; visit the exhibition stands     </vt:lpstr>
    </vt:vector>
  </TitlesOfParts>
  <Company>Service Birmingham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Service Birmingham</dc:creator>
  <cp:lastModifiedBy>Claire Smith</cp:lastModifiedBy>
  <cp:revision>206</cp:revision>
  <cp:lastPrinted>2015-12-04T15:21:48Z</cp:lastPrinted>
  <dcterms:created xsi:type="dcterms:W3CDTF">2015-02-19T10:41:55Z</dcterms:created>
  <dcterms:modified xsi:type="dcterms:W3CDTF">2016-01-13T15:31:01Z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0x01010080811A37A2D0C445A44DC6FA8378E55C</vt:lpwstr>
  </property>
  <property fmtid="{D5CDD505-2E9C-101B-9397-08002B2CF9AE}" pid="3" name="_dlc_DocIdItemGuid">
    <vt:lpwstr>b3618d98-a01f-44e2-b545-5ffe3c3fede7</vt:lpwstr>
  </property>
</Properties>
</file>